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262" r:id="rId23"/>
    <p:sldId id="263" r:id="rId24"/>
    <p:sldId id="264" r:id="rId25"/>
    <p:sldId id="265" r:id="rId26"/>
    <p:sldId id="267" r:id="rId27"/>
    <p:sldId id="268" r:id="rId28"/>
    <p:sldId id="266" r:id="rId29"/>
    <p:sldId id="269" r:id="rId30"/>
    <p:sldId id="270" r:id="rId31"/>
    <p:sldId id="271" r:id="rId32"/>
    <p:sldId id="279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80" r:id="rId41"/>
    <p:sldId id="281" r:id="rId42"/>
    <p:sldId id="282" r:id="rId43"/>
    <p:sldId id="283" r:id="rId44"/>
    <p:sldId id="284" r:id="rId45"/>
    <p:sldId id="285" r:id="rId46"/>
    <p:sldId id="286" r:id="rId47"/>
    <p:sldId id="287" r:id="rId48"/>
    <p:sldId id="288" r:id="rId49"/>
    <p:sldId id="289" r:id="rId50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6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8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5.jp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95700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r-HR" dirty="0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438122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1591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63298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079873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137488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r-HR" dirty="0"/>
              <a:t>Kliknite ikonu da biste dodali  sliku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r-HR" dirty="0"/>
              <a:t>Kliknite ikonu da biste dodali  sliku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r-HR" dirty="0"/>
              <a:t>Kliknite ikonu da biste dodali  sliku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175909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018001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289507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116752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146701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009464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627483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01297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123361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25346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 dirty="0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242477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32024-E678-4B89-A652-5932FE91ACF0}" type="datetimeFigureOut">
              <a:rPr lang="hr-HR" smtClean="0"/>
              <a:t>14.04.2022</a:t>
            </a:fld>
            <a:endParaRPr lang="hr-H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41494-3748-46CB-A29D-FBC0EE4BD7B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834293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7759220-2660-4640-8C9B-5B435C29A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721223"/>
            <a:ext cx="8791575" cy="1788739"/>
          </a:xfrm>
        </p:spPr>
        <p:txBody>
          <a:bodyPr>
            <a:normAutofit fontScale="90000"/>
          </a:bodyPr>
          <a:lstStyle/>
          <a:p>
            <a:pPr algn="ctr"/>
            <a:r>
              <a:rPr lang="nn-NO" dirty="0"/>
              <a:t>Primjena kriptografije prilikom plaćanja elektroničkim novcem</a:t>
            </a:r>
            <a:endParaRPr lang="hr-HR" dirty="0"/>
          </a:p>
        </p:txBody>
      </p:sp>
      <p:sp>
        <p:nvSpPr>
          <p:cNvPr id="3" name="TekstniOkvir 2">
            <a:extLst>
              <a:ext uri="{FF2B5EF4-FFF2-40B4-BE49-F238E27FC236}">
                <a16:creationId xmlns:a16="http://schemas.microsoft.com/office/drawing/2014/main" id="{694B1F02-5DD9-48BA-8077-277CE3FFBAB1}"/>
              </a:ext>
            </a:extLst>
          </p:cNvPr>
          <p:cNvSpPr txBox="1"/>
          <p:nvPr/>
        </p:nvSpPr>
        <p:spPr>
          <a:xfrm>
            <a:off x="0" y="5638800"/>
            <a:ext cx="4374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Autori: Marijan Brčina, Dino </a:t>
            </a:r>
            <a:r>
              <a:rPr lang="hr-HR" dirty="0" err="1"/>
              <a:t>Gazić</a:t>
            </a:r>
            <a:r>
              <a:rPr lang="hr-HR" dirty="0"/>
              <a:t>, Josip </a:t>
            </a:r>
            <a:r>
              <a:rPr lang="hr-HR" dirty="0" err="1"/>
              <a:t>Relić</a:t>
            </a:r>
            <a:endParaRPr lang="hr-HR" dirty="0"/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1A5D1398-3D80-4E2D-86DC-73977D04AE09}"/>
              </a:ext>
            </a:extLst>
          </p:cNvPr>
          <p:cNvSpPr txBox="1"/>
          <p:nvPr/>
        </p:nvSpPr>
        <p:spPr>
          <a:xfrm>
            <a:off x="0" y="6008132"/>
            <a:ext cx="4374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Kolegij: Kriptografija</a:t>
            </a:r>
          </a:p>
        </p:txBody>
      </p:sp>
    </p:spTree>
    <p:extLst>
      <p:ext uri="{BB962C8B-B14F-4D97-AF65-F5344CB8AC3E}">
        <p14:creationId xmlns:p14="http://schemas.microsoft.com/office/powerpoint/2010/main" val="1856509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464AC9B0-1FA4-4D2E-B121-538E515BD876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211D6B7A-054C-43DC-A858-3959940CAC3E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2458CAC7-23DF-4406-8304-568B6AE9D9DB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4BB55F-C2CB-439E-8949-00268292D0AE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itle 1">
            <a:extLst>
              <a:ext uri="{FF2B5EF4-FFF2-40B4-BE49-F238E27FC236}">
                <a16:creationId xmlns:a16="http://schemas.microsoft.com/office/drawing/2014/main" id="{869289B7-515C-4A99-9A30-059714AE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061"/>
            <a:ext cx="9905998" cy="582457"/>
          </a:xfrm>
        </p:spPr>
        <p:txBody>
          <a:bodyPr>
            <a:normAutofit fontScale="90000"/>
          </a:bodyPr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8B7BB2B-2837-40F5-BE4D-A90D9601A22B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pic>
        <p:nvPicPr>
          <p:cNvPr id="100" name="Picture 99" descr="Shape&#10;&#10;Description automatically generated with low confidence">
            <a:extLst>
              <a:ext uri="{FF2B5EF4-FFF2-40B4-BE49-F238E27FC236}">
                <a16:creationId xmlns:a16="http://schemas.microsoft.com/office/drawing/2014/main" id="{87715969-494B-4D07-92FE-ECF314589E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050" y="1374185"/>
            <a:ext cx="1335958" cy="1219200"/>
          </a:xfrm>
          <a:prstGeom prst="rect">
            <a:avLst/>
          </a:prstGeom>
        </p:spPr>
      </p:pic>
      <p:pic>
        <p:nvPicPr>
          <p:cNvPr id="101" name="Picture 100" descr="Shape&#10;&#10;Description automatically generated with low confidence">
            <a:extLst>
              <a:ext uri="{FF2B5EF4-FFF2-40B4-BE49-F238E27FC236}">
                <a16:creationId xmlns:a16="http://schemas.microsoft.com/office/drawing/2014/main" id="{17C190A2-DB81-4812-A32A-4DA020B277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14" y="1615182"/>
            <a:ext cx="839393" cy="72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18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Top Corners Snipped 4">
            <a:extLst>
              <a:ext uri="{FF2B5EF4-FFF2-40B4-BE49-F238E27FC236}">
                <a16:creationId xmlns:a16="http://schemas.microsoft.com/office/drawing/2014/main" id="{7A252F4D-971A-4849-BCC5-B31469408C73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3CBB7B0E-3441-4466-A224-442EC5B70F2A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7392905-BBEB-4784-A41A-E1AB6B009543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E0E6BDE-C3B1-4B2D-98C5-EF3C12C63AD3}"/>
              </a:ext>
            </a:extLst>
          </p:cNvPr>
          <p:cNvCxnSpPr>
            <a:cxnSpLocks/>
          </p:cNvCxnSpPr>
          <p:nvPr/>
        </p:nvCxnSpPr>
        <p:spPr>
          <a:xfrm flipH="1">
            <a:off x="2049489" y="1318999"/>
            <a:ext cx="3029854" cy="3071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B153845-6106-4369-A89D-98AC56CEB142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533572-F860-4DD6-813D-7F9DA4A5C84F}"/>
              </a:ext>
            </a:extLst>
          </p:cNvPr>
          <p:cNvSpPr txBox="1"/>
          <p:nvPr/>
        </p:nvSpPr>
        <p:spPr>
          <a:xfrm>
            <a:off x="3094010" y="28157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</a:t>
            </a:r>
          </a:p>
        </p:txBody>
      </p:sp>
      <p:sp>
        <p:nvSpPr>
          <p:cNvPr id="27" name="Rectangle: Top Corners Snipped 26">
            <a:extLst>
              <a:ext uri="{FF2B5EF4-FFF2-40B4-BE49-F238E27FC236}">
                <a16:creationId xmlns:a16="http://schemas.microsoft.com/office/drawing/2014/main" id="{8540FC4E-E9E9-44EC-AD2D-4F912574F76D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019973-0D8B-4C76-A697-AEDDF88C246B}"/>
              </a:ext>
            </a:extLst>
          </p:cNvPr>
          <p:cNvSpPr txBox="1"/>
          <p:nvPr/>
        </p:nvSpPr>
        <p:spPr>
          <a:xfrm rot="18835282">
            <a:off x="3357852" y="266995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zahtjev</a:t>
            </a:r>
          </a:p>
        </p:txBody>
      </p:sp>
      <p:pic>
        <p:nvPicPr>
          <p:cNvPr id="29" name="Picture 28" descr="Shape&#10;&#10;Description automatically generated with low confidence">
            <a:extLst>
              <a:ext uri="{FF2B5EF4-FFF2-40B4-BE49-F238E27FC236}">
                <a16:creationId xmlns:a16="http://schemas.microsoft.com/office/drawing/2014/main" id="{752ED4F2-C85A-4997-930C-4DC87F0AE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13494">
            <a:off x="3897845" y="2837923"/>
            <a:ext cx="441064" cy="38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22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464AC9B0-1FA4-4D2E-B121-538E515BD876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211D6B7A-054C-43DC-A858-3959940CAC3E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2458CAC7-23DF-4406-8304-568B6AE9D9DB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4BB55F-C2CB-439E-8949-00268292D0AE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8B713-C656-4FDB-9F0E-E8669639658A}"/>
              </a:ext>
            </a:extLst>
          </p:cNvPr>
          <p:cNvCxnSpPr>
            <a:cxnSpLocks/>
          </p:cNvCxnSpPr>
          <p:nvPr/>
        </p:nvCxnSpPr>
        <p:spPr>
          <a:xfrm flipV="1">
            <a:off x="2903988" y="2019480"/>
            <a:ext cx="2263630" cy="237075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E8D1E0-9943-4518-B871-7D08B4FCAD2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049489" y="1318999"/>
            <a:ext cx="3029854" cy="3071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itle 1">
            <a:extLst>
              <a:ext uri="{FF2B5EF4-FFF2-40B4-BE49-F238E27FC236}">
                <a16:creationId xmlns:a16="http://schemas.microsoft.com/office/drawing/2014/main" id="{869289B7-515C-4A99-9A30-059714AE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061"/>
            <a:ext cx="9905998" cy="582457"/>
          </a:xfrm>
        </p:spPr>
        <p:txBody>
          <a:bodyPr>
            <a:normAutofit fontScale="90000"/>
          </a:bodyPr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8B7BB2B-2837-40F5-BE4D-A90D9601A22B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0031F7-402A-448C-A887-AD3FA9A08BA2}"/>
              </a:ext>
            </a:extLst>
          </p:cNvPr>
          <p:cNvSpPr txBox="1"/>
          <p:nvPr/>
        </p:nvSpPr>
        <p:spPr>
          <a:xfrm>
            <a:off x="3094010" y="28157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395DA8-5D56-4AB1-BD17-5A9054CD6994}"/>
              </a:ext>
            </a:extLst>
          </p:cNvPr>
          <p:cNvSpPr txBox="1"/>
          <p:nvPr/>
        </p:nvSpPr>
        <p:spPr>
          <a:xfrm>
            <a:off x="4007934" y="2669953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7EF8EA2-9AE1-4CEE-A7CB-8669650869E0}"/>
              </a:ext>
            </a:extLst>
          </p:cNvPr>
          <p:cNvSpPr txBox="1"/>
          <p:nvPr/>
        </p:nvSpPr>
        <p:spPr>
          <a:xfrm rot="18835282">
            <a:off x="3351088" y="2898263"/>
            <a:ext cx="2890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Faktor prikrivanja </a:t>
            </a:r>
          </a:p>
          <a:p>
            <a:r>
              <a:rPr lang="hr-HR" dirty="0"/>
              <a:t>	&amp;</a:t>
            </a:r>
          </a:p>
          <a:p>
            <a:r>
              <a:rPr lang="hr-HR" dirty="0" err="1"/>
              <a:t>Identificirajuća</a:t>
            </a:r>
            <a:r>
              <a:rPr lang="hr-HR" dirty="0"/>
              <a:t> informacija</a:t>
            </a:r>
          </a:p>
        </p:txBody>
      </p:sp>
    </p:spTree>
    <p:extLst>
      <p:ext uri="{BB962C8B-B14F-4D97-AF65-F5344CB8AC3E}">
        <p14:creationId xmlns:p14="http://schemas.microsoft.com/office/powerpoint/2010/main" val="613471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464AC9B0-1FA4-4D2E-B121-538E515BD876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211D6B7A-054C-43DC-A858-3959940CAC3E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2458CAC7-23DF-4406-8304-568B6AE9D9DB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4BB55F-C2CB-439E-8949-00268292D0AE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8B713-C656-4FDB-9F0E-E8669639658A}"/>
              </a:ext>
            </a:extLst>
          </p:cNvPr>
          <p:cNvCxnSpPr>
            <a:cxnSpLocks/>
          </p:cNvCxnSpPr>
          <p:nvPr/>
        </p:nvCxnSpPr>
        <p:spPr>
          <a:xfrm flipV="1">
            <a:off x="2903988" y="2019480"/>
            <a:ext cx="2263630" cy="237075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E8D1E0-9943-4518-B871-7D08B4FCAD2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049489" y="1318999"/>
            <a:ext cx="3029854" cy="3071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itle 1">
            <a:extLst>
              <a:ext uri="{FF2B5EF4-FFF2-40B4-BE49-F238E27FC236}">
                <a16:creationId xmlns:a16="http://schemas.microsoft.com/office/drawing/2014/main" id="{869289B7-515C-4A99-9A30-059714AE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061"/>
            <a:ext cx="9905998" cy="582457"/>
          </a:xfrm>
        </p:spPr>
        <p:txBody>
          <a:bodyPr>
            <a:normAutofit fontScale="90000"/>
          </a:bodyPr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8B7BB2B-2837-40F5-BE4D-A90D9601A22B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0031F7-402A-448C-A887-AD3FA9A08BA2}"/>
              </a:ext>
            </a:extLst>
          </p:cNvPr>
          <p:cNvSpPr txBox="1"/>
          <p:nvPr/>
        </p:nvSpPr>
        <p:spPr>
          <a:xfrm>
            <a:off x="3094010" y="28157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395DA8-5D56-4AB1-BD17-5A9054CD6994}"/>
              </a:ext>
            </a:extLst>
          </p:cNvPr>
          <p:cNvSpPr txBox="1"/>
          <p:nvPr/>
        </p:nvSpPr>
        <p:spPr>
          <a:xfrm>
            <a:off x="4007934" y="2669953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979806-1EA2-4467-84E8-3469EB93B5C9}"/>
              </a:ext>
            </a:extLst>
          </p:cNvPr>
          <p:cNvCxnSpPr>
            <a:cxnSpLocks/>
          </p:cNvCxnSpPr>
          <p:nvPr/>
        </p:nvCxnSpPr>
        <p:spPr>
          <a:xfrm flipH="1">
            <a:off x="3171548" y="2014076"/>
            <a:ext cx="2581490" cy="27264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BC98BC6-653B-4404-AFD8-126DB706D795}"/>
              </a:ext>
            </a:extLst>
          </p:cNvPr>
          <p:cNvSpPr txBox="1"/>
          <p:nvPr/>
        </p:nvSpPr>
        <p:spPr>
          <a:xfrm>
            <a:off x="4283562" y="3561332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4</a:t>
            </a:r>
          </a:p>
        </p:txBody>
      </p:sp>
      <p:pic>
        <p:nvPicPr>
          <p:cNvPr id="17" name="Picture 16" descr="A picture containing shape&#10;&#10;Description automatically generated">
            <a:extLst>
              <a:ext uri="{FF2B5EF4-FFF2-40B4-BE49-F238E27FC236}">
                <a16:creationId xmlns:a16="http://schemas.microsoft.com/office/drawing/2014/main" id="{2C627717-E7D3-4936-9EAA-3C8C6E547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0937">
            <a:off x="4764100" y="2643898"/>
            <a:ext cx="2703247" cy="1670488"/>
          </a:xfrm>
          <a:prstGeom prst="rect">
            <a:avLst/>
          </a:prstGeom>
        </p:spPr>
      </p:pic>
      <p:pic>
        <p:nvPicPr>
          <p:cNvPr id="18" name="Picture 17" descr="Shape&#10;&#10;Description automatically generated with low confidence">
            <a:extLst>
              <a:ext uri="{FF2B5EF4-FFF2-40B4-BE49-F238E27FC236}">
                <a16:creationId xmlns:a16="http://schemas.microsoft.com/office/drawing/2014/main" id="{91743864-99F7-49E0-AF69-79512DB00E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54761">
            <a:off x="5120206" y="2601212"/>
            <a:ext cx="1002370" cy="914766"/>
          </a:xfrm>
          <a:prstGeom prst="rect">
            <a:avLst/>
          </a:prstGeom>
        </p:spPr>
      </p:pic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8BEB69C6-C435-447A-A107-591A3F8B2D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825800">
            <a:off x="5352670" y="2827548"/>
            <a:ext cx="547700" cy="472823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FF65DDE-3FE3-4F7E-90C0-C4A852123C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36281">
            <a:off x="4280713" y="3746997"/>
            <a:ext cx="824057" cy="6550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AAC1CD-D0A9-452C-BFB0-16A5786D5E2F}"/>
              </a:ext>
            </a:extLst>
          </p:cNvPr>
          <p:cNvSpPr txBox="1"/>
          <p:nvPr/>
        </p:nvSpPr>
        <p:spPr>
          <a:xfrm rot="18377819">
            <a:off x="4772801" y="41251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>
                <a:solidFill>
                  <a:srgbClr val="FF0000"/>
                </a:solidFill>
              </a:rPr>
              <a:t>-100$</a:t>
            </a:r>
          </a:p>
        </p:txBody>
      </p:sp>
    </p:spTree>
    <p:extLst>
      <p:ext uri="{BB962C8B-B14F-4D97-AF65-F5344CB8AC3E}">
        <p14:creationId xmlns:p14="http://schemas.microsoft.com/office/powerpoint/2010/main" val="1727407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464AC9B0-1FA4-4D2E-B121-538E515BD876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211D6B7A-054C-43DC-A858-3959940CAC3E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2458CAC7-23DF-4406-8304-568B6AE9D9DB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4BB55F-C2CB-439E-8949-00268292D0AE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8B713-C656-4FDB-9F0E-E8669639658A}"/>
              </a:ext>
            </a:extLst>
          </p:cNvPr>
          <p:cNvCxnSpPr>
            <a:cxnSpLocks/>
          </p:cNvCxnSpPr>
          <p:nvPr/>
        </p:nvCxnSpPr>
        <p:spPr>
          <a:xfrm flipV="1">
            <a:off x="2903988" y="2019480"/>
            <a:ext cx="2263630" cy="237075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E8D1E0-9943-4518-B871-7D08B4FCAD2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049489" y="1318999"/>
            <a:ext cx="3029854" cy="3071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itle 1">
            <a:extLst>
              <a:ext uri="{FF2B5EF4-FFF2-40B4-BE49-F238E27FC236}">
                <a16:creationId xmlns:a16="http://schemas.microsoft.com/office/drawing/2014/main" id="{869289B7-515C-4A99-9A30-059714AE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061"/>
            <a:ext cx="9905998" cy="582457"/>
          </a:xfrm>
        </p:spPr>
        <p:txBody>
          <a:bodyPr>
            <a:normAutofit fontScale="90000"/>
          </a:bodyPr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8B7BB2B-2837-40F5-BE4D-A90D9601A22B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0031F7-402A-448C-A887-AD3FA9A08BA2}"/>
              </a:ext>
            </a:extLst>
          </p:cNvPr>
          <p:cNvSpPr txBox="1"/>
          <p:nvPr/>
        </p:nvSpPr>
        <p:spPr>
          <a:xfrm>
            <a:off x="3094010" y="28157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395DA8-5D56-4AB1-BD17-5A9054CD6994}"/>
              </a:ext>
            </a:extLst>
          </p:cNvPr>
          <p:cNvSpPr txBox="1"/>
          <p:nvPr/>
        </p:nvSpPr>
        <p:spPr>
          <a:xfrm>
            <a:off x="4007934" y="2669953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979806-1EA2-4467-84E8-3469EB93B5C9}"/>
              </a:ext>
            </a:extLst>
          </p:cNvPr>
          <p:cNvCxnSpPr>
            <a:cxnSpLocks/>
          </p:cNvCxnSpPr>
          <p:nvPr/>
        </p:nvCxnSpPr>
        <p:spPr>
          <a:xfrm flipH="1">
            <a:off x="3171548" y="2014076"/>
            <a:ext cx="2581490" cy="27264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BC98BC6-653B-4404-AFD8-126DB706D795}"/>
              </a:ext>
            </a:extLst>
          </p:cNvPr>
          <p:cNvSpPr txBox="1"/>
          <p:nvPr/>
        </p:nvSpPr>
        <p:spPr>
          <a:xfrm>
            <a:off x="4283562" y="3561332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4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BDBF0C6-C685-43CB-B953-12FD862BDC05}"/>
              </a:ext>
            </a:extLst>
          </p:cNvPr>
          <p:cNvCxnSpPr>
            <a:cxnSpLocks/>
          </p:cNvCxnSpPr>
          <p:nvPr/>
        </p:nvCxnSpPr>
        <p:spPr>
          <a:xfrm>
            <a:off x="3113585" y="4853561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E2A6FF-D9A1-4CA5-B72E-0BE97376F8AE}"/>
              </a:ext>
            </a:extLst>
          </p:cNvPr>
          <p:cNvSpPr txBox="1"/>
          <p:nvPr/>
        </p:nvSpPr>
        <p:spPr>
          <a:xfrm>
            <a:off x="5848015" y="49530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5</a:t>
            </a:r>
          </a:p>
        </p:txBody>
      </p:sp>
      <p:pic>
        <p:nvPicPr>
          <p:cNvPr id="25" name="Picture 24" descr="A picture containing shape&#10;&#10;Description automatically generated">
            <a:extLst>
              <a:ext uri="{FF2B5EF4-FFF2-40B4-BE49-F238E27FC236}">
                <a16:creationId xmlns:a16="http://schemas.microsoft.com/office/drawing/2014/main" id="{46C87513-E477-48F7-9BE0-318E8FC68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393705" y="3607708"/>
            <a:ext cx="1759853" cy="1087512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extLst>
              <a:ext uri="{FF2B5EF4-FFF2-40B4-BE49-F238E27FC236}">
                <a16:creationId xmlns:a16="http://schemas.microsoft.com/office/drawing/2014/main" id="{8F18B690-17AC-4893-ADD4-0EFA9DAD87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824">
            <a:off x="5769721" y="3685177"/>
            <a:ext cx="652557" cy="595526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extLst>
              <a:ext uri="{FF2B5EF4-FFF2-40B4-BE49-F238E27FC236}">
                <a16:creationId xmlns:a16="http://schemas.microsoft.com/office/drawing/2014/main" id="{C489854B-CCA3-4CA1-9EE7-ECE9376BF6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0111">
            <a:off x="3315465" y="4998619"/>
            <a:ext cx="1002370" cy="914766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extLst>
              <a:ext uri="{FF2B5EF4-FFF2-40B4-BE49-F238E27FC236}">
                <a16:creationId xmlns:a16="http://schemas.microsoft.com/office/drawing/2014/main" id="{0083839B-137F-4D5A-927B-387E6DA90A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61150">
            <a:off x="3547929" y="5224955"/>
            <a:ext cx="547700" cy="47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464AC9B0-1FA4-4D2E-B121-538E515BD876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211D6B7A-054C-43DC-A858-3959940CAC3E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2458CAC7-23DF-4406-8304-568B6AE9D9DB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4BB55F-C2CB-439E-8949-00268292D0AE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8B713-C656-4FDB-9F0E-E8669639658A}"/>
              </a:ext>
            </a:extLst>
          </p:cNvPr>
          <p:cNvCxnSpPr>
            <a:cxnSpLocks/>
          </p:cNvCxnSpPr>
          <p:nvPr/>
        </p:nvCxnSpPr>
        <p:spPr>
          <a:xfrm flipV="1">
            <a:off x="2903988" y="2019480"/>
            <a:ext cx="2263630" cy="237075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E8D1E0-9943-4518-B871-7D08B4FCAD2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049489" y="1318999"/>
            <a:ext cx="3029854" cy="3071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itle 1">
            <a:extLst>
              <a:ext uri="{FF2B5EF4-FFF2-40B4-BE49-F238E27FC236}">
                <a16:creationId xmlns:a16="http://schemas.microsoft.com/office/drawing/2014/main" id="{869289B7-515C-4A99-9A30-059714AE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061"/>
            <a:ext cx="9905998" cy="582457"/>
          </a:xfrm>
        </p:spPr>
        <p:txBody>
          <a:bodyPr>
            <a:normAutofit fontScale="90000"/>
          </a:bodyPr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8B7BB2B-2837-40F5-BE4D-A90D9601A22B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0031F7-402A-448C-A887-AD3FA9A08BA2}"/>
              </a:ext>
            </a:extLst>
          </p:cNvPr>
          <p:cNvSpPr txBox="1"/>
          <p:nvPr/>
        </p:nvSpPr>
        <p:spPr>
          <a:xfrm>
            <a:off x="3094010" y="28157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395DA8-5D56-4AB1-BD17-5A9054CD6994}"/>
              </a:ext>
            </a:extLst>
          </p:cNvPr>
          <p:cNvSpPr txBox="1"/>
          <p:nvPr/>
        </p:nvSpPr>
        <p:spPr>
          <a:xfrm>
            <a:off x="4007934" y="2669953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979806-1EA2-4467-84E8-3469EB93B5C9}"/>
              </a:ext>
            </a:extLst>
          </p:cNvPr>
          <p:cNvCxnSpPr>
            <a:cxnSpLocks/>
          </p:cNvCxnSpPr>
          <p:nvPr/>
        </p:nvCxnSpPr>
        <p:spPr>
          <a:xfrm flipH="1">
            <a:off x="3171548" y="2014076"/>
            <a:ext cx="2581490" cy="27264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BC98BC6-653B-4404-AFD8-126DB706D795}"/>
              </a:ext>
            </a:extLst>
          </p:cNvPr>
          <p:cNvSpPr txBox="1"/>
          <p:nvPr/>
        </p:nvSpPr>
        <p:spPr>
          <a:xfrm>
            <a:off x="4283562" y="3561332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4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BDBF0C6-C685-43CB-B953-12FD862BDC05}"/>
              </a:ext>
            </a:extLst>
          </p:cNvPr>
          <p:cNvCxnSpPr>
            <a:cxnSpLocks/>
          </p:cNvCxnSpPr>
          <p:nvPr/>
        </p:nvCxnSpPr>
        <p:spPr>
          <a:xfrm>
            <a:off x="3113585" y="4853561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E2A6FF-D9A1-4CA5-B72E-0BE97376F8AE}"/>
              </a:ext>
            </a:extLst>
          </p:cNvPr>
          <p:cNvSpPr txBox="1"/>
          <p:nvPr/>
        </p:nvSpPr>
        <p:spPr>
          <a:xfrm>
            <a:off x="5876996" y="448422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5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DAC3247-52BB-4947-8F72-59D5C5F0DA35}"/>
              </a:ext>
            </a:extLst>
          </p:cNvPr>
          <p:cNvCxnSpPr>
            <a:cxnSpLocks/>
          </p:cNvCxnSpPr>
          <p:nvPr/>
        </p:nvCxnSpPr>
        <p:spPr>
          <a:xfrm flipH="1">
            <a:off x="3171548" y="5322381"/>
            <a:ext cx="5845727" cy="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90FA8B1-5208-4697-95FD-64FF39F49BAF}"/>
              </a:ext>
            </a:extLst>
          </p:cNvPr>
          <p:cNvSpPr txBox="1"/>
          <p:nvPr/>
        </p:nvSpPr>
        <p:spPr>
          <a:xfrm>
            <a:off x="5855134" y="5316883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B895F7-8CCA-4F3E-A07F-C1283BC4D705}"/>
              </a:ext>
            </a:extLst>
          </p:cNvPr>
          <p:cNvSpPr txBox="1"/>
          <p:nvPr/>
        </p:nvSpPr>
        <p:spPr>
          <a:xfrm>
            <a:off x="4927516" y="4966642"/>
            <a:ext cx="3074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Generirani odabirući niz</a:t>
            </a:r>
          </a:p>
        </p:txBody>
      </p:sp>
    </p:spTree>
    <p:extLst>
      <p:ext uri="{BB962C8B-B14F-4D97-AF65-F5344CB8AC3E}">
        <p14:creationId xmlns:p14="http://schemas.microsoft.com/office/powerpoint/2010/main" val="1738878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464AC9B0-1FA4-4D2E-B121-538E515BD876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211D6B7A-054C-43DC-A858-3959940CAC3E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2458CAC7-23DF-4406-8304-568B6AE9D9DB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4BB55F-C2CB-439E-8949-00268292D0AE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8B713-C656-4FDB-9F0E-E8669639658A}"/>
              </a:ext>
            </a:extLst>
          </p:cNvPr>
          <p:cNvCxnSpPr>
            <a:cxnSpLocks/>
          </p:cNvCxnSpPr>
          <p:nvPr/>
        </p:nvCxnSpPr>
        <p:spPr>
          <a:xfrm flipV="1">
            <a:off x="2903988" y="2019480"/>
            <a:ext cx="2263630" cy="237075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E8D1E0-9943-4518-B871-7D08B4FCAD2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049489" y="1318999"/>
            <a:ext cx="3029854" cy="3071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itle 1">
            <a:extLst>
              <a:ext uri="{FF2B5EF4-FFF2-40B4-BE49-F238E27FC236}">
                <a16:creationId xmlns:a16="http://schemas.microsoft.com/office/drawing/2014/main" id="{869289B7-515C-4A99-9A30-059714AE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061"/>
            <a:ext cx="9905998" cy="582457"/>
          </a:xfrm>
        </p:spPr>
        <p:txBody>
          <a:bodyPr>
            <a:normAutofit fontScale="90000"/>
          </a:bodyPr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8B7BB2B-2837-40F5-BE4D-A90D9601A22B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0031F7-402A-448C-A887-AD3FA9A08BA2}"/>
              </a:ext>
            </a:extLst>
          </p:cNvPr>
          <p:cNvSpPr txBox="1"/>
          <p:nvPr/>
        </p:nvSpPr>
        <p:spPr>
          <a:xfrm>
            <a:off x="3094010" y="28157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395DA8-5D56-4AB1-BD17-5A9054CD6994}"/>
              </a:ext>
            </a:extLst>
          </p:cNvPr>
          <p:cNvSpPr txBox="1"/>
          <p:nvPr/>
        </p:nvSpPr>
        <p:spPr>
          <a:xfrm>
            <a:off x="4007934" y="2669953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979806-1EA2-4467-84E8-3469EB93B5C9}"/>
              </a:ext>
            </a:extLst>
          </p:cNvPr>
          <p:cNvCxnSpPr>
            <a:cxnSpLocks/>
          </p:cNvCxnSpPr>
          <p:nvPr/>
        </p:nvCxnSpPr>
        <p:spPr>
          <a:xfrm flipH="1">
            <a:off x="3171548" y="2014076"/>
            <a:ext cx="2581490" cy="27264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BC98BC6-653B-4404-AFD8-126DB706D795}"/>
              </a:ext>
            </a:extLst>
          </p:cNvPr>
          <p:cNvSpPr txBox="1"/>
          <p:nvPr/>
        </p:nvSpPr>
        <p:spPr>
          <a:xfrm>
            <a:off x="4283562" y="3561332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4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BDBF0C6-C685-43CB-B953-12FD862BDC05}"/>
              </a:ext>
            </a:extLst>
          </p:cNvPr>
          <p:cNvCxnSpPr>
            <a:cxnSpLocks/>
          </p:cNvCxnSpPr>
          <p:nvPr/>
        </p:nvCxnSpPr>
        <p:spPr>
          <a:xfrm>
            <a:off x="3113585" y="4853561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E2A6FF-D9A1-4CA5-B72E-0BE97376F8AE}"/>
              </a:ext>
            </a:extLst>
          </p:cNvPr>
          <p:cNvSpPr txBox="1"/>
          <p:nvPr/>
        </p:nvSpPr>
        <p:spPr>
          <a:xfrm>
            <a:off x="5876996" y="448422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5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DAC3247-52BB-4947-8F72-59D5C5F0DA35}"/>
              </a:ext>
            </a:extLst>
          </p:cNvPr>
          <p:cNvCxnSpPr>
            <a:cxnSpLocks/>
          </p:cNvCxnSpPr>
          <p:nvPr/>
        </p:nvCxnSpPr>
        <p:spPr>
          <a:xfrm flipH="1">
            <a:off x="3171548" y="5162990"/>
            <a:ext cx="5845727" cy="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90FA8B1-5208-4697-95FD-64FF39F49BAF}"/>
              </a:ext>
            </a:extLst>
          </p:cNvPr>
          <p:cNvSpPr txBox="1"/>
          <p:nvPr/>
        </p:nvSpPr>
        <p:spPr>
          <a:xfrm>
            <a:off x="5848015" y="5132217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6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2983FA9-97BB-4013-93BC-8DA21A905990}"/>
              </a:ext>
            </a:extLst>
          </p:cNvPr>
          <p:cNvCxnSpPr>
            <a:cxnSpLocks/>
          </p:cNvCxnSpPr>
          <p:nvPr/>
        </p:nvCxnSpPr>
        <p:spPr>
          <a:xfrm>
            <a:off x="3142567" y="5592225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BCE8C10-851A-4B75-B172-D1E0DA3E1E70}"/>
              </a:ext>
            </a:extLst>
          </p:cNvPr>
          <p:cNvSpPr txBox="1"/>
          <p:nvPr/>
        </p:nvSpPr>
        <p:spPr>
          <a:xfrm>
            <a:off x="5848015" y="5606535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1C5974-43E7-47C4-BFC8-542D6F4BF2DB}"/>
              </a:ext>
            </a:extLst>
          </p:cNvPr>
          <p:cNvSpPr txBox="1"/>
          <p:nvPr/>
        </p:nvSpPr>
        <p:spPr>
          <a:xfrm>
            <a:off x="5079787" y="5810977"/>
            <a:ext cx="246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Tražene informacije</a:t>
            </a:r>
          </a:p>
        </p:txBody>
      </p:sp>
      <p:pic>
        <p:nvPicPr>
          <p:cNvPr id="28" name="Picture 27" descr="Shape, circle&#10;&#10;Description automatically generated">
            <a:extLst>
              <a:ext uri="{FF2B5EF4-FFF2-40B4-BE49-F238E27FC236}">
                <a16:creationId xmlns:a16="http://schemas.microsoft.com/office/drawing/2014/main" id="{5A9D94FB-B7AA-46B5-A7F0-5E76E6E61E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7160" y="3701776"/>
            <a:ext cx="631604" cy="103870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B70EB7A-8DF7-469F-8785-253C28E29EFA}"/>
              </a:ext>
            </a:extLst>
          </p:cNvPr>
          <p:cNvSpPr txBox="1"/>
          <p:nvPr/>
        </p:nvSpPr>
        <p:spPr>
          <a:xfrm>
            <a:off x="8910472" y="3510199"/>
            <a:ext cx="2464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Provjera </a:t>
            </a:r>
            <a:r>
              <a:rPr lang="hr-HR" dirty="0" err="1"/>
              <a:t>identificirajuće</a:t>
            </a:r>
            <a:r>
              <a:rPr lang="hr-HR" dirty="0"/>
              <a:t> informacije na elektroničkoj novčanici</a:t>
            </a:r>
          </a:p>
        </p:txBody>
      </p:sp>
      <p:pic>
        <p:nvPicPr>
          <p:cNvPr id="31" name="Picture 30" descr="Shape&#10;&#10;Description automatically generated with low confidence">
            <a:extLst>
              <a:ext uri="{FF2B5EF4-FFF2-40B4-BE49-F238E27FC236}">
                <a16:creationId xmlns:a16="http://schemas.microsoft.com/office/drawing/2014/main" id="{B94DAACD-7419-4B37-8F9B-06601BA6AE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824">
            <a:off x="10273680" y="2450113"/>
            <a:ext cx="1547462" cy="141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256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464AC9B0-1FA4-4D2E-B121-538E515BD876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211D6B7A-054C-43DC-A858-3959940CAC3E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2458CAC7-23DF-4406-8304-568B6AE9D9DB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4BB55F-C2CB-439E-8949-00268292D0AE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8B713-C656-4FDB-9F0E-E8669639658A}"/>
              </a:ext>
            </a:extLst>
          </p:cNvPr>
          <p:cNvCxnSpPr>
            <a:cxnSpLocks/>
          </p:cNvCxnSpPr>
          <p:nvPr/>
        </p:nvCxnSpPr>
        <p:spPr>
          <a:xfrm flipV="1">
            <a:off x="2903988" y="2019480"/>
            <a:ext cx="2263630" cy="237075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E8D1E0-9943-4518-B871-7D08B4FCAD2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049489" y="1318999"/>
            <a:ext cx="3029854" cy="3071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itle 1">
            <a:extLst>
              <a:ext uri="{FF2B5EF4-FFF2-40B4-BE49-F238E27FC236}">
                <a16:creationId xmlns:a16="http://schemas.microsoft.com/office/drawing/2014/main" id="{869289B7-515C-4A99-9A30-059714AE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061"/>
            <a:ext cx="9905998" cy="582457"/>
          </a:xfrm>
        </p:spPr>
        <p:txBody>
          <a:bodyPr>
            <a:normAutofit fontScale="90000"/>
          </a:bodyPr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8B7BB2B-2837-40F5-BE4D-A90D9601A22B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0031F7-402A-448C-A887-AD3FA9A08BA2}"/>
              </a:ext>
            </a:extLst>
          </p:cNvPr>
          <p:cNvSpPr txBox="1"/>
          <p:nvPr/>
        </p:nvSpPr>
        <p:spPr>
          <a:xfrm>
            <a:off x="3094010" y="28157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395DA8-5D56-4AB1-BD17-5A9054CD6994}"/>
              </a:ext>
            </a:extLst>
          </p:cNvPr>
          <p:cNvSpPr txBox="1"/>
          <p:nvPr/>
        </p:nvSpPr>
        <p:spPr>
          <a:xfrm>
            <a:off x="4007934" y="2669953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979806-1EA2-4467-84E8-3469EB93B5C9}"/>
              </a:ext>
            </a:extLst>
          </p:cNvPr>
          <p:cNvCxnSpPr>
            <a:cxnSpLocks/>
          </p:cNvCxnSpPr>
          <p:nvPr/>
        </p:nvCxnSpPr>
        <p:spPr>
          <a:xfrm flipH="1">
            <a:off x="3171548" y="2014076"/>
            <a:ext cx="2581490" cy="27264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BC98BC6-653B-4404-AFD8-126DB706D795}"/>
              </a:ext>
            </a:extLst>
          </p:cNvPr>
          <p:cNvSpPr txBox="1"/>
          <p:nvPr/>
        </p:nvSpPr>
        <p:spPr>
          <a:xfrm>
            <a:off x="4283562" y="3561332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4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BDBF0C6-C685-43CB-B953-12FD862BDC05}"/>
              </a:ext>
            </a:extLst>
          </p:cNvPr>
          <p:cNvCxnSpPr>
            <a:cxnSpLocks/>
          </p:cNvCxnSpPr>
          <p:nvPr/>
        </p:nvCxnSpPr>
        <p:spPr>
          <a:xfrm>
            <a:off x="3113585" y="4853561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E2A6FF-D9A1-4CA5-B72E-0BE97376F8AE}"/>
              </a:ext>
            </a:extLst>
          </p:cNvPr>
          <p:cNvSpPr txBox="1"/>
          <p:nvPr/>
        </p:nvSpPr>
        <p:spPr>
          <a:xfrm>
            <a:off x="5876996" y="448422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5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DAC3247-52BB-4947-8F72-59D5C5F0DA35}"/>
              </a:ext>
            </a:extLst>
          </p:cNvPr>
          <p:cNvCxnSpPr>
            <a:cxnSpLocks/>
          </p:cNvCxnSpPr>
          <p:nvPr/>
        </p:nvCxnSpPr>
        <p:spPr>
          <a:xfrm flipH="1">
            <a:off x="3171548" y="5162990"/>
            <a:ext cx="5845727" cy="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90FA8B1-5208-4697-95FD-64FF39F49BAF}"/>
              </a:ext>
            </a:extLst>
          </p:cNvPr>
          <p:cNvSpPr txBox="1"/>
          <p:nvPr/>
        </p:nvSpPr>
        <p:spPr>
          <a:xfrm>
            <a:off x="5848015" y="5132217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6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2983FA9-97BB-4013-93BC-8DA21A905990}"/>
              </a:ext>
            </a:extLst>
          </p:cNvPr>
          <p:cNvCxnSpPr>
            <a:cxnSpLocks/>
          </p:cNvCxnSpPr>
          <p:nvPr/>
        </p:nvCxnSpPr>
        <p:spPr>
          <a:xfrm>
            <a:off x="3142567" y="5592225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BCE8C10-851A-4B75-B172-D1E0DA3E1E70}"/>
              </a:ext>
            </a:extLst>
          </p:cNvPr>
          <p:cNvSpPr txBox="1"/>
          <p:nvPr/>
        </p:nvSpPr>
        <p:spPr>
          <a:xfrm>
            <a:off x="5848015" y="5606535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7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EA552D9-E1E9-4849-BC7F-325933F566EA}"/>
              </a:ext>
            </a:extLst>
          </p:cNvPr>
          <p:cNvCxnSpPr>
            <a:cxnSpLocks/>
          </p:cNvCxnSpPr>
          <p:nvPr/>
        </p:nvCxnSpPr>
        <p:spPr>
          <a:xfrm flipH="1" flipV="1">
            <a:off x="7109479" y="1787819"/>
            <a:ext cx="2175355" cy="260242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258FB2C-FD4F-4369-83BB-AA6310B74015}"/>
              </a:ext>
            </a:extLst>
          </p:cNvPr>
          <p:cNvSpPr txBox="1"/>
          <p:nvPr/>
        </p:nvSpPr>
        <p:spPr>
          <a:xfrm>
            <a:off x="7783174" y="2994496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8</a:t>
            </a:r>
          </a:p>
        </p:txBody>
      </p:sp>
      <p:pic>
        <p:nvPicPr>
          <p:cNvPr id="32" name="Picture 31" descr="A picture containing shape&#10;&#10;Description automatically generated">
            <a:extLst>
              <a:ext uri="{FF2B5EF4-FFF2-40B4-BE49-F238E27FC236}">
                <a16:creationId xmlns:a16="http://schemas.microsoft.com/office/drawing/2014/main" id="{4DC1AA93-DA1F-4C81-B161-A3C6A6B3E5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146313" y="1885687"/>
            <a:ext cx="1759853" cy="1087512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extLst>
              <a:ext uri="{FF2B5EF4-FFF2-40B4-BE49-F238E27FC236}">
                <a16:creationId xmlns:a16="http://schemas.microsoft.com/office/drawing/2014/main" id="{03851465-B5E5-4387-9ED7-40B0FE1A3B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824">
            <a:off x="8522329" y="1963156"/>
            <a:ext cx="652557" cy="595526"/>
          </a:xfrm>
          <a:prstGeom prst="rect">
            <a:avLst/>
          </a:prstGeom>
        </p:spPr>
      </p:pic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4D80B19D-5060-4A9F-A473-FFFBBD1BE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959" y="2677174"/>
            <a:ext cx="740596" cy="74059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0D77735-6CD5-4CF6-9D35-BD4A3A2CC3DC}"/>
              </a:ext>
            </a:extLst>
          </p:cNvPr>
          <p:cNvSpPr txBox="1"/>
          <p:nvPr/>
        </p:nvSpPr>
        <p:spPr>
          <a:xfrm>
            <a:off x="7936078" y="1413848"/>
            <a:ext cx="287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Identificirajući niz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41D07BD-9D3B-46A5-93B2-1C11891229E3}"/>
              </a:ext>
            </a:extLst>
          </p:cNvPr>
          <p:cNvSpPr txBox="1"/>
          <p:nvPr/>
        </p:nvSpPr>
        <p:spPr>
          <a:xfrm>
            <a:off x="7936078" y="1666226"/>
            <a:ext cx="287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/>
              <a:t>Identificirajuća</a:t>
            </a:r>
            <a:r>
              <a:rPr lang="hr-HR" dirty="0"/>
              <a:t> informacija</a:t>
            </a:r>
          </a:p>
        </p:txBody>
      </p:sp>
    </p:spTree>
    <p:extLst>
      <p:ext uri="{BB962C8B-B14F-4D97-AF65-F5344CB8AC3E}">
        <p14:creationId xmlns:p14="http://schemas.microsoft.com/office/powerpoint/2010/main" val="391222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4" grpId="0"/>
      <p:bldP spid="3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464AC9B0-1FA4-4D2E-B121-538E515BD876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211D6B7A-054C-43DC-A858-3959940CAC3E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2458CAC7-23DF-4406-8304-568B6AE9D9DB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4BB55F-C2CB-439E-8949-00268292D0AE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8B713-C656-4FDB-9F0E-E8669639658A}"/>
              </a:ext>
            </a:extLst>
          </p:cNvPr>
          <p:cNvCxnSpPr>
            <a:cxnSpLocks/>
          </p:cNvCxnSpPr>
          <p:nvPr/>
        </p:nvCxnSpPr>
        <p:spPr>
          <a:xfrm flipV="1">
            <a:off x="2903988" y="2019480"/>
            <a:ext cx="2263630" cy="237075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E8D1E0-9943-4518-B871-7D08B4FCAD2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049489" y="1318999"/>
            <a:ext cx="3029854" cy="3071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itle 1">
            <a:extLst>
              <a:ext uri="{FF2B5EF4-FFF2-40B4-BE49-F238E27FC236}">
                <a16:creationId xmlns:a16="http://schemas.microsoft.com/office/drawing/2014/main" id="{869289B7-515C-4A99-9A30-059714AE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061"/>
            <a:ext cx="9905998" cy="582457"/>
          </a:xfrm>
        </p:spPr>
        <p:txBody>
          <a:bodyPr>
            <a:normAutofit fontScale="90000"/>
          </a:bodyPr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8B7BB2B-2837-40F5-BE4D-A90D9601A22B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0031F7-402A-448C-A887-AD3FA9A08BA2}"/>
              </a:ext>
            </a:extLst>
          </p:cNvPr>
          <p:cNvSpPr txBox="1"/>
          <p:nvPr/>
        </p:nvSpPr>
        <p:spPr>
          <a:xfrm>
            <a:off x="3094010" y="28157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395DA8-5D56-4AB1-BD17-5A9054CD6994}"/>
              </a:ext>
            </a:extLst>
          </p:cNvPr>
          <p:cNvSpPr txBox="1"/>
          <p:nvPr/>
        </p:nvSpPr>
        <p:spPr>
          <a:xfrm>
            <a:off x="4007934" y="2669953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979806-1EA2-4467-84E8-3469EB93B5C9}"/>
              </a:ext>
            </a:extLst>
          </p:cNvPr>
          <p:cNvCxnSpPr>
            <a:cxnSpLocks/>
          </p:cNvCxnSpPr>
          <p:nvPr/>
        </p:nvCxnSpPr>
        <p:spPr>
          <a:xfrm flipH="1">
            <a:off x="3171548" y="2014076"/>
            <a:ext cx="2581490" cy="27264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BC98BC6-653B-4404-AFD8-126DB706D795}"/>
              </a:ext>
            </a:extLst>
          </p:cNvPr>
          <p:cNvSpPr txBox="1"/>
          <p:nvPr/>
        </p:nvSpPr>
        <p:spPr>
          <a:xfrm>
            <a:off x="4283562" y="3561332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4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BDBF0C6-C685-43CB-B953-12FD862BDC05}"/>
              </a:ext>
            </a:extLst>
          </p:cNvPr>
          <p:cNvCxnSpPr>
            <a:cxnSpLocks/>
          </p:cNvCxnSpPr>
          <p:nvPr/>
        </p:nvCxnSpPr>
        <p:spPr>
          <a:xfrm>
            <a:off x="3113585" y="4853561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E2A6FF-D9A1-4CA5-B72E-0BE97376F8AE}"/>
              </a:ext>
            </a:extLst>
          </p:cNvPr>
          <p:cNvSpPr txBox="1"/>
          <p:nvPr/>
        </p:nvSpPr>
        <p:spPr>
          <a:xfrm>
            <a:off x="5876996" y="448422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5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DAC3247-52BB-4947-8F72-59D5C5F0DA35}"/>
              </a:ext>
            </a:extLst>
          </p:cNvPr>
          <p:cNvCxnSpPr>
            <a:cxnSpLocks/>
          </p:cNvCxnSpPr>
          <p:nvPr/>
        </p:nvCxnSpPr>
        <p:spPr>
          <a:xfrm flipH="1">
            <a:off x="3171548" y="5162990"/>
            <a:ext cx="5845727" cy="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90FA8B1-5208-4697-95FD-64FF39F49BAF}"/>
              </a:ext>
            </a:extLst>
          </p:cNvPr>
          <p:cNvSpPr txBox="1"/>
          <p:nvPr/>
        </p:nvSpPr>
        <p:spPr>
          <a:xfrm>
            <a:off x="5848015" y="5132217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6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2983FA9-97BB-4013-93BC-8DA21A905990}"/>
              </a:ext>
            </a:extLst>
          </p:cNvPr>
          <p:cNvCxnSpPr>
            <a:cxnSpLocks/>
          </p:cNvCxnSpPr>
          <p:nvPr/>
        </p:nvCxnSpPr>
        <p:spPr>
          <a:xfrm>
            <a:off x="3142567" y="5592225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BCE8C10-851A-4B75-B172-D1E0DA3E1E70}"/>
              </a:ext>
            </a:extLst>
          </p:cNvPr>
          <p:cNvSpPr txBox="1"/>
          <p:nvPr/>
        </p:nvSpPr>
        <p:spPr>
          <a:xfrm>
            <a:off x="5848015" y="5606535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7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EA552D9-E1E9-4849-BC7F-325933F566EA}"/>
              </a:ext>
            </a:extLst>
          </p:cNvPr>
          <p:cNvCxnSpPr>
            <a:cxnSpLocks/>
          </p:cNvCxnSpPr>
          <p:nvPr/>
        </p:nvCxnSpPr>
        <p:spPr>
          <a:xfrm flipH="1" flipV="1">
            <a:off x="7109479" y="1787819"/>
            <a:ext cx="2175355" cy="260242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258FB2C-FD4F-4369-83BB-AA6310B74015}"/>
              </a:ext>
            </a:extLst>
          </p:cNvPr>
          <p:cNvSpPr txBox="1"/>
          <p:nvPr/>
        </p:nvSpPr>
        <p:spPr>
          <a:xfrm>
            <a:off x="7783174" y="2994496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8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57933F7-A4F2-412F-9AC8-E9DFDCE143BF}"/>
              </a:ext>
            </a:extLst>
          </p:cNvPr>
          <p:cNvCxnSpPr>
            <a:cxnSpLocks/>
            <a:endCxn id="6" idx="3"/>
          </p:cNvCxnSpPr>
          <p:nvPr/>
        </p:nvCxnSpPr>
        <p:spPr>
          <a:xfrm>
            <a:off x="7109478" y="1081840"/>
            <a:ext cx="2922865" cy="33083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4F40653-277A-4115-994C-5572684E60F6}"/>
              </a:ext>
            </a:extLst>
          </p:cNvPr>
          <p:cNvSpPr txBox="1"/>
          <p:nvPr/>
        </p:nvSpPr>
        <p:spPr>
          <a:xfrm>
            <a:off x="8707581" y="2551374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9</a:t>
            </a:r>
          </a:p>
        </p:txBody>
      </p:sp>
      <p:pic>
        <p:nvPicPr>
          <p:cNvPr id="36" name="Picture 35" descr="Shape&#10;&#10;Description automatically generated with low confidence">
            <a:extLst>
              <a:ext uri="{FF2B5EF4-FFF2-40B4-BE49-F238E27FC236}">
                <a16:creationId xmlns:a16="http://schemas.microsoft.com/office/drawing/2014/main" id="{90DBD814-D2D5-41AB-8DC0-D85507649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824">
            <a:off x="8523567" y="1711427"/>
            <a:ext cx="929895" cy="848626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82D23F78-98AA-43F8-9D46-6F61DA4BF3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3614" y="1288832"/>
            <a:ext cx="932972" cy="912364"/>
          </a:xfrm>
          <a:prstGeom prst="rect">
            <a:avLst/>
          </a:prstGeom>
        </p:spPr>
      </p:pic>
      <p:pic>
        <p:nvPicPr>
          <p:cNvPr id="37" name="Picture 36" descr="Icon&#10;&#10;Description automatically generated">
            <a:extLst>
              <a:ext uri="{FF2B5EF4-FFF2-40B4-BE49-F238E27FC236}">
                <a16:creationId xmlns:a16="http://schemas.microsoft.com/office/drawing/2014/main" id="{F0A31C71-E0BE-4146-BE71-A410DDCB9B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099251">
            <a:off x="9558072" y="2907977"/>
            <a:ext cx="824057" cy="65502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B1EAFD0-34FC-4006-BEF4-8424F14372E0}"/>
              </a:ext>
            </a:extLst>
          </p:cNvPr>
          <p:cNvSpPr txBox="1"/>
          <p:nvPr/>
        </p:nvSpPr>
        <p:spPr>
          <a:xfrm rot="3140789">
            <a:off x="9108649" y="3284458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>
                <a:solidFill>
                  <a:schemeClr val="accent1">
                    <a:lumMod val="75000"/>
                  </a:schemeClr>
                </a:solidFill>
              </a:rPr>
              <a:t>+100$</a:t>
            </a:r>
          </a:p>
        </p:txBody>
      </p:sp>
    </p:spTree>
    <p:extLst>
      <p:ext uri="{BB962C8B-B14F-4D97-AF65-F5344CB8AC3E}">
        <p14:creationId xmlns:p14="http://schemas.microsoft.com/office/powerpoint/2010/main" val="162100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464AC9B0-1FA4-4D2E-B121-538E515BD876}"/>
              </a:ext>
            </a:extLst>
          </p:cNvPr>
          <p:cNvSpPr/>
          <p:nvPr/>
        </p:nvSpPr>
        <p:spPr>
          <a:xfrm>
            <a:off x="5079343" y="618518"/>
            <a:ext cx="2030136" cy="1400962"/>
          </a:xfrm>
          <a:prstGeom prst="snip2Same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6" name="Rectangle: Top Corners Snipped 5">
            <a:extLst>
              <a:ext uri="{FF2B5EF4-FFF2-40B4-BE49-F238E27FC236}">
                <a16:creationId xmlns:a16="http://schemas.microsoft.com/office/drawing/2014/main" id="{211D6B7A-054C-43DC-A858-3959940CAC3E}"/>
              </a:ext>
            </a:extLst>
          </p:cNvPr>
          <p:cNvSpPr/>
          <p:nvPr/>
        </p:nvSpPr>
        <p:spPr>
          <a:xfrm>
            <a:off x="9017275" y="4390239"/>
            <a:ext cx="2030136" cy="1400962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2458CAC7-23DF-4406-8304-568B6AE9D9DB}"/>
              </a:ext>
            </a:extLst>
          </p:cNvPr>
          <p:cNvSpPr/>
          <p:nvPr/>
        </p:nvSpPr>
        <p:spPr>
          <a:xfrm>
            <a:off x="1141412" y="4390239"/>
            <a:ext cx="2030136" cy="1400962"/>
          </a:xfrm>
          <a:prstGeom prst="snip2Same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4BB55F-C2CB-439E-8949-00268292D0AE}"/>
              </a:ext>
            </a:extLst>
          </p:cNvPr>
          <p:cNvCxnSpPr>
            <a:cxnSpLocks/>
          </p:cNvCxnSpPr>
          <p:nvPr/>
        </p:nvCxnSpPr>
        <p:spPr>
          <a:xfrm flipV="1">
            <a:off x="1375794" y="855677"/>
            <a:ext cx="3703549" cy="353456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A8B713-C656-4FDB-9F0E-E8669639658A}"/>
              </a:ext>
            </a:extLst>
          </p:cNvPr>
          <p:cNvCxnSpPr>
            <a:cxnSpLocks/>
          </p:cNvCxnSpPr>
          <p:nvPr/>
        </p:nvCxnSpPr>
        <p:spPr>
          <a:xfrm flipV="1">
            <a:off x="2903988" y="2019480"/>
            <a:ext cx="2263630" cy="237075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E8D1E0-9943-4518-B871-7D08B4FCAD2D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049489" y="1318999"/>
            <a:ext cx="3029854" cy="3071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itle 1">
            <a:extLst>
              <a:ext uri="{FF2B5EF4-FFF2-40B4-BE49-F238E27FC236}">
                <a16:creationId xmlns:a16="http://schemas.microsoft.com/office/drawing/2014/main" id="{869289B7-515C-4A99-9A30-059714AE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061"/>
            <a:ext cx="9905998" cy="582457"/>
          </a:xfrm>
        </p:spPr>
        <p:txBody>
          <a:bodyPr>
            <a:normAutofit fontScale="90000"/>
          </a:bodyPr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8B7BB2B-2837-40F5-BE4D-A90D9601A22B}"/>
              </a:ext>
            </a:extLst>
          </p:cNvPr>
          <p:cNvSpPr txBox="1"/>
          <p:nvPr/>
        </p:nvSpPr>
        <p:spPr>
          <a:xfrm>
            <a:off x="2896170" y="2339821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0031F7-402A-448C-A887-AD3FA9A08BA2}"/>
              </a:ext>
            </a:extLst>
          </p:cNvPr>
          <p:cNvSpPr txBox="1"/>
          <p:nvPr/>
        </p:nvSpPr>
        <p:spPr>
          <a:xfrm>
            <a:off x="3094010" y="281574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395DA8-5D56-4AB1-BD17-5A9054CD6994}"/>
              </a:ext>
            </a:extLst>
          </p:cNvPr>
          <p:cNvSpPr txBox="1"/>
          <p:nvPr/>
        </p:nvSpPr>
        <p:spPr>
          <a:xfrm>
            <a:off x="4007934" y="2669953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979806-1EA2-4467-84E8-3469EB93B5C9}"/>
              </a:ext>
            </a:extLst>
          </p:cNvPr>
          <p:cNvCxnSpPr>
            <a:cxnSpLocks/>
          </p:cNvCxnSpPr>
          <p:nvPr/>
        </p:nvCxnSpPr>
        <p:spPr>
          <a:xfrm flipH="1">
            <a:off x="3171548" y="2014076"/>
            <a:ext cx="2581490" cy="27264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BC98BC6-653B-4404-AFD8-126DB706D795}"/>
              </a:ext>
            </a:extLst>
          </p:cNvPr>
          <p:cNvSpPr txBox="1"/>
          <p:nvPr/>
        </p:nvSpPr>
        <p:spPr>
          <a:xfrm>
            <a:off x="4283562" y="3561332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4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BDBF0C6-C685-43CB-B953-12FD862BDC05}"/>
              </a:ext>
            </a:extLst>
          </p:cNvPr>
          <p:cNvCxnSpPr>
            <a:cxnSpLocks/>
          </p:cNvCxnSpPr>
          <p:nvPr/>
        </p:nvCxnSpPr>
        <p:spPr>
          <a:xfrm>
            <a:off x="3113585" y="4853561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E2A6FF-D9A1-4CA5-B72E-0BE97376F8AE}"/>
              </a:ext>
            </a:extLst>
          </p:cNvPr>
          <p:cNvSpPr txBox="1"/>
          <p:nvPr/>
        </p:nvSpPr>
        <p:spPr>
          <a:xfrm>
            <a:off x="5876996" y="4484229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5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DAC3247-52BB-4947-8F72-59D5C5F0DA35}"/>
              </a:ext>
            </a:extLst>
          </p:cNvPr>
          <p:cNvCxnSpPr>
            <a:cxnSpLocks/>
          </p:cNvCxnSpPr>
          <p:nvPr/>
        </p:nvCxnSpPr>
        <p:spPr>
          <a:xfrm flipH="1">
            <a:off x="3171548" y="5162990"/>
            <a:ext cx="5845727" cy="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90FA8B1-5208-4697-95FD-64FF39F49BAF}"/>
              </a:ext>
            </a:extLst>
          </p:cNvPr>
          <p:cNvSpPr txBox="1"/>
          <p:nvPr/>
        </p:nvSpPr>
        <p:spPr>
          <a:xfrm>
            <a:off x="5848015" y="5132217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6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2983FA9-97BB-4013-93BC-8DA21A905990}"/>
              </a:ext>
            </a:extLst>
          </p:cNvPr>
          <p:cNvCxnSpPr>
            <a:cxnSpLocks/>
          </p:cNvCxnSpPr>
          <p:nvPr/>
        </p:nvCxnSpPr>
        <p:spPr>
          <a:xfrm>
            <a:off x="3142567" y="5592225"/>
            <a:ext cx="590369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BCE8C10-851A-4B75-B172-D1E0DA3E1E70}"/>
              </a:ext>
            </a:extLst>
          </p:cNvPr>
          <p:cNvSpPr txBox="1"/>
          <p:nvPr/>
        </p:nvSpPr>
        <p:spPr>
          <a:xfrm>
            <a:off x="5848015" y="5606535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7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EA552D9-E1E9-4849-BC7F-325933F566EA}"/>
              </a:ext>
            </a:extLst>
          </p:cNvPr>
          <p:cNvCxnSpPr>
            <a:cxnSpLocks/>
          </p:cNvCxnSpPr>
          <p:nvPr/>
        </p:nvCxnSpPr>
        <p:spPr>
          <a:xfrm flipH="1" flipV="1">
            <a:off x="7109479" y="1787819"/>
            <a:ext cx="2175355" cy="260242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258FB2C-FD4F-4369-83BB-AA6310B74015}"/>
              </a:ext>
            </a:extLst>
          </p:cNvPr>
          <p:cNvSpPr txBox="1"/>
          <p:nvPr/>
        </p:nvSpPr>
        <p:spPr>
          <a:xfrm>
            <a:off x="7783174" y="2994496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8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57933F7-A4F2-412F-9AC8-E9DFDCE143BF}"/>
              </a:ext>
            </a:extLst>
          </p:cNvPr>
          <p:cNvCxnSpPr>
            <a:cxnSpLocks/>
            <a:endCxn id="6" idx="3"/>
          </p:cNvCxnSpPr>
          <p:nvPr/>
        </p:nvCxnSpPr>
        <p:spPr>
          <a:xfrm>
            <a:off x="7109478" y="1081840"/>
            <a:ext cx="2922865" cy="33083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4F40653-277A-4115-994C-5572684E60F6}"/>
              </a:ext>
            </a:extLst>
          </p:cNvPr>
          <p:cNvSpPr txBox="1"/>
          <p:nvPr/>
        </p:nvSpPr>
        <p:spPr>
          <a:xfrm>
            <a:off x="8707581" y="2551374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9</a:t>
            </a: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BE0DB2FA-64DF-45FC-9DB3-4A6925377917}"/>
              </a:ext>
            </a:extLst>
          </p:cNvPr>
          <p:cNvCxnSpPr>
            <a:cxnSpLocks/>
            <a:stCxn id="6" idx="1"/>
            <a:endCxn id="7" idx="1"/>
          </p:cNvCxnSpPr>
          <p:nvPr/>
        </p:nvCxnSpPr>
        <p:spPr>
          <a:xfrm rot="5400000">
            <a:off x="6094412" y="1853270"/>
            <a:ext cx="12700" cy="7875863"/>
          </a:xfrm>
          <a:prstGeom prst="bentConnector3">
            <a:avLst>
              <a:gd name="adj1" fmla="val 180000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883A8C9-6C49-4A7E-B5A5-CFCAAF3D576D}"/>
              </a:ext>
            </a:extLst>
          </p:cNvPr>
          <p:cNvSpPr txBox="1"/>
          <p:nvPr/>
        </p:nvSpPr>
        <p:spPr>
          <a:xfrm>
            <a:off x="5848015" y="6094280"/>
            <a:ext cx="434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10</a:t>
            </a:r>
          </a:p>
        </p:txBody>
      </p:sp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5CFFE49F-2A83-420E-89B1-36C232581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500" y="6145714"/>
            <a:ext cx="746396" cy="578076"/>
          </a:xfrm>
          <a:prstGeom prst="rect">
            <a:avLst/>
          </a:prstGeom>
        </p:spPr>
      </p:pic>
      <p:pic>
        <p:nvPicPr>
          <p:cNvPr id="17" name="Picture 16" descr="A watch on a person's wrist&#10;&#10;Description automatically generated with medium confidence">
            <a:extLst>
              <a:ext uri="{FF2B5EF4-FFF2-40B4-BE49-F238E27FC236}">
                <a16:creationId xmlns:a16="http://schemas.microsoft.com/office/drawing/2014/main" id="{8C422453-C897-4778-B09C-40414591E0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27578">
            <a:off x="4069565" y="5939021"/>
            <a:ext cx="746396" cy="94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02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84FDE0A-AB8C-414D-B487-5065BD781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Uvod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65BAC739-0F77-4DD6-9D46-F297DF3CC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Elektronički novac</a:t>
            </a:r>
            <a:r>
              <a:rPr lang="hr-HR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jedan od načina ostvarivanja elektroničkog oblika plaćanja</a:t>
            </a:r>
          </a:p>
          <a:p>
            <a:r>
              <a:rPr lang="hr-HR" sz="2000" dirty="0">
                <a:solidFill>
                  <a:srgbClr val="000000"/>
                </a:solidFill>
                <a:latin typeface="Arial" panose="020B0604020202020204" pitchFamily="34" charset="0"/>
              </a:rPr>
              <a:t>Z</a:t>
            </a:r>
            <a:r>
              <a:rPr lang="hr-HR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aštita kriptiranjem te provjera autentičnosti sudionika u transakciji</a:t>
            </a:r>
          </a:p>
          <a:p>
            <a:r>
              <a:rPr lang="hr-HR" sz="2000" dirty="0">
                <a:solidFill>
                  <a:srgbClr val="000000"/>
                </a:solidFill>
                <a:latin typeface="Arial" panose="020B0604020202020204" pitchFamily="34" charset="0"/>
              </a:rPr>
              <a:t>P</a:t>
            </a:r>
            <a:r>
              <a:rPr lang="hr-HR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rivatnost i autentičnost su najbitnije osobine potencijalnog sustava elektroničkog plaćanja.</a:t>
            </a:r>
          </a:p>
          <a:p>
            <a:r>
              <a:rPr lang="hr-HR" sz="2000" dirty="0">
                <a:latin typeface="Arial" panose="020B0604020202020204" pitchFamily="34" charset="0"/>
                <a:cs typeface="Arial" panose="020B0604020202020204" pitchFamily="34" charset="0"/>
              </a:rPr>
              <a:t>Sve brži razvoj tehnologije i umreženost ubrzali su probijanje sustava elektroničkog plaćanja, koji bi u konačnici mogli zamijeniti papirnati novac. </a:t>
            </a:r>
          </a:p>
          <a:p>
            <a:r>
              <a:rPr lang="hr-HR" sz="2000" dirty="0">
                <a:latin typeface="Arial" panose="020B0604020202020204" pitchFamily="34" charset="0"/>
                <a:cs typeface="Arial" panose="020B0604020202020204" pitchFamily="34" charset="0"/>
              </a:rPr>
              <a:t>Međutim, razvoj sustava elektroničkog plaćanja uvelike ovisi i o napretku kriptografski algoritama i mehanizama koji bi povećali sigurnost transakcija. </a:t>
            </a:r>
            <a:endParaRPr lang="hr-HR" sz="28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1758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9A267-73B1-47BF-AC44-4124B4826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09433"/>
            <a:ext cx="9905998" cy="1478570"/>
          </a:xfrm>
        </p:spPr>
        <p:txBody>
          <a:bodyPr/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FCA04E30-6957-4EBB-950A-0913C552A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Ima sve preduvjete za implementaciju elektroničkog novca, odnosno praktične koristi</a:t>
            </a:r>
          </a:p>
          <a:p>
            <a:r>
              <a:rPr lang="hr-HR" dirty="0"/>
              <a:t>Krivotvorenje se sprječava digitalnim potpisom banke</a:t>
            </a:r>
          </a:p>
          <a:p>
            <a:r>
              <a:rPr lang="hr-HR" dirty="0"/>
              <a:t>Ugrađena je osobina anonimnosti koju osigurava slijepi potpis</a:t>
            </a:r>
          </a:p>
          <a:p>
            <a:r>
              <a:rPr lang="hr-HR" dirty="0"/>
              <a:t>Višestruka potrošnja sprječava se mehanizmom </a:t>
            </a:r>
            <a:r>
              <a:rPr lang="hr-HR" dirty="0" err="1"/>
              <a:t>identificirajuće</a:t>
            </a:r>
            <a:r>
              <a:rPr lang="hr-HR" dirty="0"/>
              <a:t> informacije</a:t>
            </a:r>
          </a:p>
          <a:p>
            <a:r>
              <a:rPr lang="hr-HR" dirty="0"/>
              <a:t>Integritet elektroničke novčanice osiguran je digitalnim potpisom</a:t>
            </a:r>
          </a:p>
        </p:txBody>
      </p:sp>
    </p:spTree>
    <p:extLst>
      <p:ext uri="{BB962C8B-B14F-4D97-AF65-F5344CB8AC3E}">
        <p14:creationId xmlns:p14="http://schemas.microsoft.com/office/powerpoint/2010/main" val="3690062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7710F-4C68-4BBE-845E-64F5E4321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Zaštitni mehanizmi plaćanja elektroničkim novcem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04F17-86CB-4685-AE75-4008203F2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13926"/>
            <a:ext cx="9905999" cy="4604319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b="1" dirty="0"/>
              <a:t>Digitalni potpis</a:t>
            </a:r>
          </a:p>
          <a:p>
            <a:r>
              <a:rPr lang="hr-HR" dirty="0"/>
              <a:t>Osigurava banku od krivotvorenja elektroničkog novca na način da se uz svaku elektroničku novčanicu mora nalaziti njen digitalni potpis.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b="1" dirty="0">
                <a:effectLst/>
              </a:rPr>
              <a:t>Slijepi potpis</a:t>
            </a:r>
            <a:endParaRPr lang="hr-HR" b="1" dirty="0"/>
          </a:p>
          <a:p>
            <a:r>
              <a:rPr lang="hr-HR" dirty="0"/>
              <a:t>U protokol plaćanja elektroničkim novcem ugrađuje se mehanizam slijepog potpisa koji osigurava anonimnost kupca koji ulazi u transakciju.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HR" b="1" dirty="0" err="1">
                <a:effectLst/>
              </a:rPr>
              <a:t>Identificirajuća</a:t>
            </a:r>
            <a:r>
              <a:rPr lang="hr-HR" b="1" dirty="0">
                <a:effectLst/>
              </a:rPr>
              <a:t> informacija</a:t>
            </a:r>
          </a:p>
          <a:p>
            <a:r>
              <a:rPr lang="hr-HR" dirty="0"/>
              <a:t>Mehanizam </a:t>
            </a:r>
            <a:r>
              <a:rPr lang="hr-HR" dirty="0" err="1"/>
              <a:t>identificirajuće</a:t>
            </a:r>
            <a:r>
              <a:rPr lang="hr-HR" dirty="0"/>
              <a:t> informacije otkriva identitet sudionika transakcije koji je pokušao ili izvršio prijevaru dvostruke potrošnje, dok poštenog sudionika ostavlja u anonimnosti.</a:t>
            </a:r>
            <a:endParaRPr lang="hr-HR" b="1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88340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045BB40-1C9D-464C-B71C-3382F22AA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Mogući napadi i obrane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A8BA54A-2391-4AAA-8D4C-DC0E0C5A0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000" b="1" dirty="0">
                <a:latin typeface="Arial" panose="020B0604020202020204" pitchFamily="34" charset="0"/>
                <a:cs typeface="Arial" panose="020B0604020202020204" pitchFamily="34" charset="0"/>
              </a:rPr>
              <a:t>Višestruko korištenje ili kopiranje novčanice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r-HR" sz="2000" dirty="0"/>
              <a:t>Koristi se metoda digitalnog potpisa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Svaka valjana novčanica nosi potpis financijske institucije koja ju je izdala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l-PL" sz="2000" dirty="0"/>
              <a:t>Elektronički novac sastoji se od niza bitova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Sprječava se upisivanjem serijskog broja korištene novčanice u bazu podataka banke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Kod offline sustava postoje dva pristupa otkrivanju dvostruke potrošnje: sklopovski i programski pristup. </a:t>
            </a:r>
          </a:p>
          <a:p>
            <a:pPr>
              <a:buFont typeface="Wingdings" panose="05000000000000000000" pitchFamily="2" charset="2"/>
              <a:buChar char="Ø"/>
            </a:pPr>
            <a:endParaRPr lang="hr-H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3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B990954-B0FA-410F-B98A-CBCAA047D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Mogući napadi i obrane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BC503D5-7E27-472A-8F6B-BCFAA1F55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000" b="1" dirty="0">
                <a:latin typeface="Arial" panose="020B0604020202020204" pitchFamily="34" charset="0"/>
                <a:cs typeface="Arial" panose="020B0604020202020204" pitchFamily="34" charset="0"/>
              </a:rPr>
              <a:t>Krivotvorenje elektroničkih novčanica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Banka stavlja digitalni potpis na svaku novčanicu i taj potpis se ne može krivotvoriti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l-PL" sz="2000" dirty="0"/>
              <a:t>Potpis se obavlja tajnim ključem banke koji zna samo banka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Kada se novčanica vrati u banku, banka provjerava svoj potpis</a:t>
            </a:r>
            <a:endParaRPr lang="pl-PL" sz="2000" dirty="0"/>
          </a:p>
          <a:p>
            <a:pPr>
              <a:buFont typeface="Wingdings" panose="05000000000000000000" pitchFamily="2" charset="2"/>
              <a:buChar char="Ø"/>
            </a:pPr>
            <a:endParaRPr lang="hr-H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36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001BB6-FD3C-4F68-9285-BA985DAC3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Mogući napadi i obrane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CCBACC1-8106-4501-82F2-FAF820508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000" b="1" dirty="0">
                <a:latin typeface="Arial" panose="020B0604020202020204" pitchFamily="34" charset="0"/>
                <a:cs typeface="Arial" panose="020B0604020202020204" pitchFamily="34" charset="0"/>
              </a:rPr>
              <a:t>Krađa elektroničke novčanice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Trgovac provjerava valjanost podataka o identifikaciji na elektroničkoj novčanici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Uvjerava da je elektronička novčanica uistinu vlasništvo kupca</a:t>
            </a:r>
          </a:p>
          <a:p>
            <a:pPr>
              <a:buFont typeface="Wingdings" panose="05000000000000000000" pitchFamily="2" charset="2"/>
              <a:buChar char="Ø"/>
            </a:pPr>
            <a:endParaRPr lang="hr-HR" sz="2000" dirty="0"/>
          </a:p>
          <a:p>
            <a:pPr marL="0" indent="0">
              <a:buNone/>
            </a:pPr>
            <a:endParaRPr lang="hr-HR" sz="2000" dirty="0"/>
          </a:p>
          <a:p>
            <a:pPr>
              <a:buFont typeface="Wingdings" panose="05000000000000000000" pitchFamily="2" charset="2"/>
              <a:buChar char="Ø"/>
            </a:pPr>
            <a:endParaRPr lang="hr-H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121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047CF24-5770-4BCF-B7A0-26A768A0F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Mogući napadi i obrane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B63A6FB-CC1E-4247-974F-D70195BC1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806607"/>
          </a:xfrm>
        </p:spPr>
        <p:txBody>
          <a:bodyPr>
            <a:normAutofit/>
          </a:bodyPr>
          <a:lstStyle/>
          <a:p>
            <a:r>
              <a:rPr lang="hr-HR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Problemi sigurnosti transakcija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b="1" dirty="0">
                <a:cs typeface="Arial" panose="020B0604020202020204" pitchFamily="34" charset="0"/>
              </a:rPr>
              <a:t> </a:t>
            </a:r>
            <a:r>
              <a:rPr lang="hr-HR" sz="2000" dirty="0"/>
              <a:t>Sigurnost sustava za elektroničko plaćanje ovisi o sigurnosti koju pružaju kriptografski algoritmi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it-IT" sz="2000" dirty="0" err="1"/>
              <a:t>Kriptografski</a:t>
            </a:r>
            <a:r>
              <a:rPr lang="it-IT" sz="2000" dirty="0"/>
              <a:t> algoritmi i </a:t>
            </a:r>
            <a:r>
              <a:rPr lang="it-IT" sz="2000" dirty="0" err="1"/>
              <a:t>protokoli</a:t>
            </a:r>
            <a:r>
              <a:rPr lang="it-IT" sz="2000" dirty="0"/>
              <a:t> </a:t>
            </a:r>
            <a:r>
              <a:rPr lang="it-IT" sz="2000" dirty="0" err="1"/>
              <a:t>pružaju</a:t>
            </a:r>
            <a:r>
              <a:rPr lang="it-IT" sz="2000" dirty="0"/>
              <a:t> </a:t>
            </a:r>
            <a:r>
              <a:rPr lang="it-IT" sz="2000" dirty="0" err="1"/>
              <a:t>visok</a:t>
            </a:r>
            <a:r>
              <a:rPr lang="it-IT" sz="2000" dirty="0"/>
              <a:t> </a:t>
            </a:r>
            <a:r>
              <a:rPr lang="it-IT" sz="2000" dirty="0" err="1"/>
              <a:t>stupanj</a:t>
            </a:r>
            <a:r>
              <a:rPr lang="it-IT" sz="2000" dirty="0"/>
              <a:t> </a:t>
            </a:r>
            <a:r>
              <a:rPr lang="it-IT" sz="2000" dirty="0" err="1"/>
              <a:t>sigurnosti</a:t>
            </a:r>
            <a:r>
              <a:rPr lang="it-IT" sz="2000" dirty="0"/>
              <a:t> </a:t>
            </a:r>
            <a:endParaRPr lang="hr-HR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Omogućavanje sigurnih transakcija zahtijeva stvaranje elektroničkih sustava sigurnosti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Obilježja takvih sustava su:</a:t>
            </a:r>
          </a:p>
          <a:p>
            <a:pPr>
              <a:buFont typeface="Courier New" panose="02070309020205020404" pitchFamily="49" charset="0"/>
              <a:buChar char="o"/>
            </a:pPr>
            <a:endParaRPr lang="hr-HR" sz="2000" dirty="0"/>
          </a:p>
          <a:p>
            <a:pPr>
              <a:buFont typeface="Wingdings" panose="05000000000000000000" pitchFamily="2" charset="2"/>
              <a:buChar char="Ø"/>
            </a:pPr>
            <a:endParaRPr lang="hr-HR" sz="2000" dirty="0"/>
          </a:p>
          <a:p>
            <a:pPr>
              <a:buFont typeface="Wingdings" panose="05000000000000000000" pitchFamily="2" charset="2"/>
              <a:buChar char="Ø"/>
            </a:pPr>
            <a:endParaRPr lang="hr-H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1B89B2FB-14E5-4DA8-8E3A-E89441AD2038}"/>
              </a:ext>
            </a:extLst>
          </p:cNvPr>
          <p:cNvSpPr txBox="1"/>
          <p:nvPr/>
        </p:nvSpPr>
        <p:spPr>
          <a:xfrm>
            <a:off x="1532965" y="5100918"/>
            <a:ext cx="31812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000" dirty="0"/>
              <a:t>Privatnost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000" dirty="0"/>
              <a:t>Vjerodostojnost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000" dirty="0"/>
              <a:t>Autorizacija sudionika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sp>
        <p:nvSpPr>
          <p:cNvPr id="5" name="TekstniOkvir 4">
            <a:extLst>
              <a:ext uri="{FF2B5EF4-FFF2-40B4-BE49-F238E27FC236}">
                <a16:creationId xmlns:a16="http://schemas.microsoft.com/office/drawing/2014/main" id="{FEC0FC06-003A-4BC5-B4AF-769DE864C43D}"/>
              </a:ext>
            </a:extLst>
          </p:cNvPr>
          <p:cNvSpPr txBox="1"/>
          <p:nvPr/>
        </p:nvSpPr>
        <p:spPr>
          <a:xfrm>
            <a:off x="4804485" y="5100918"/>
            <a:ext cx="318127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000" dirty="0"/>
              <a:t>Neopozivost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Cjelovitost, integritet</a:t>
            </a:r>
            <a:endParaRPr lang="hr-H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14104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988E119-944B-4DFF-9302-19503C1DF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Mogući napadi i obrane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75202F3-E860-4127-A2E7-72EC8465A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000" b="1" dirty="0">
                <a:latin typeface="Arial" panose="020B0604020202020204" pitchFamily="34" charset="0"/>
                <a:cs typeface="Arial" panose="020B0604020202020204" pitchFamily="34" charset="0"/>
              </a:rPr>
              <a:t>Pokušaj napada s kopiranom porukom iz neke od prethodnih transakcija</a:t>
            </a:r>
          </a:p>
          <a:p>
            <a:r>
              <a:rPr lang="hr-HR" sz="2000" dirty="0"/>
              <a:t>komunikacija se odmah odbija</a:t>
            </a:r>
          </a:p>
          <a:p>
            <a:r>
              <a:rPr lang="hr-HR" sz="2000" dirty="0"/>
              <a:t>U svakoj novoj transakciji stvaraju se novi simetrični ključevi</a:t>
            </a:r>
          </a:p>
          <a:p>
            <a:r>
              <a:rPr lang="hr-HR" sz="2000" dirty="0"/>
              <a:t>Određena poruka kriptirana simetričnim ključem u jednoj transakciji nije jednaka poruci iz istog koraka u drugoj transakciji</a:t>
            </a:r>
            <a:endParaRPr lang="hr-H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r-H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43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8AA2714-24A1-45DC-8AE0-E78CB792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Mogući napadi i obrane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75B1457-EAC7-44AF-A765-6D11256E4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000" b="1" dirty="0">
                <a:latin typeface="Arial" panose="020B0604020202020204" pitchFamily="34" charset="0"/>
                <a:cs typeface="Arial" panose="020B0604020202020204" pitchFamily="34" charset="0"/>
              </a:rPr>
              <a:t>Pokušaj napadača da pošalje novčanicu banci prije nego što je to kupac stigao učinit</a:t>
            </a:r>
          </a:p>
          <a:p>
            <a:r>
              <a:rPr lang="hr-HR" sz="2000" dirty="0"/>
              <a:t>Napadač bi povećao iznos na svojem računu, a kupca bi se smatralo kriminalcem</a:t>
            </a:r>
          </a:p>
          <a:p>
            <a:r>
              <a:rPr lang="hr-HR" sz="2000" dirty="0"/>
              <a:t>Ovakav se napad može spriječiti uspostavljanjem tajnog komunikacijskog kanala između kupca i trgovca</a:t>
            </a:r>
            <a:endParaRPr lang="hr-H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C89EC44-88E7-4E7A-8CAC-63C91CF3B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Mogući napadi i obrane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8126856-EE11-45D6-AC36-F98FC34E3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24033"/>
          </a:xfrm>
        </p:spPr>
        <p:txBody>
          <a:bodyPr>
            <a:normAutofit/>
          </a:bodyPr>
          <a:lstStyle/>
          <a:p>
            <a:r>
              <a:rPr lang="hr-HR" sz="2000" dirty="0"/>
              <a:t>U praksi se pokazalo da su najčešći i najuspješniji napadi usmjereni na ljude – korisnike sustava.</a:t>
            </a:r>
          </a:p>
          <a:p>
            <a:r>
              <a:rPr lang="hr-HR" sz="2000" dirty="0"/>
              <a:t>Ako treća strana može prisluškivati komunikaciju između dvije strane te ju želi samo ometati, to joj je uvijek omogućeno</a:t>
            </a:r>
          </a:p>
          <a:p>
            <a:r>
              <a:rPr lang="hr-HR" sz="2000" dirty="0"/>
              <a:t>Rezultat takvog napada je ometanje pravilnog funkcioniranja sustava</a:t>
            </a:r>
          </a:p>
          <a:p>
            <a:r>
              <a:rPr lang="hr-HR" sz="2000" dirty="0"/>
              <a:t>Na Internetu je tako nešto nemoguće spriječiti zbog: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Njegove veličine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Količine protokola koji se koriste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r-HR" sz="2000" dirty="0"/>
              <a:t> Činjenice da nisu svi komunikacijski kanali zaštićeni. 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708786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96FC2-DA0F-4A14-8E7F-DD5051B93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IMPLEMENTACIJA PRIMJENE KRIPTOGRAFIJE PRILIKOM PLAĆANJA ELEKTRONIČKIM NOVCEM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EF857-79EE-4F51-9A58-8F6B1ACED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Implementirati protokola za korištenje elektroničkog novca pomoću raznih protokola za očuvanje tajnosti, anonimnosti, integriteta i uzajamnog povjerenja.</a:t>
            </a:r>
          </a:p>
          <a:p>
            <a:r>
              <a:rPr lang="hr-HR" dirty="0"/>
              <a:t>Implementacija sustava elektroničog novca unutar kojeg elektronički novac ne može biti kopiran ili korišten više od jedanput i u kojem je privatnost klijentovog identiteta zagarantirana</a:t>
            </a:r>
          </a:p>
        </p:txBody>
      </p:sp>
    </p:spTree>
    <p:extLst>
      <p:ext uri="{BB962C8B-B14F-4D97-AF65-F5344CB8AC3E}">
        <p14:creationId xmlns:p14="http://schemas.microsoft.com/office/powerpoint/2010/main" val="1482885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ka 10">
            <a:extLst>
              <a:ext uri="{FF2B5EF4-FFF2-40B4-BE49-F238E27FC236}">
                <a16:creationId xmlns:a16="http://schemas.microsoft.com/office/drawing/2014/main" id="{B38B2E33-3151-4762-89E5-24503623A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416" y="1428018"/>
            <a:ext cx="2275639" cy="227563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8B3460E3-3D01-48E2-BAEE-7D0A32F08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dirty="0"/>
              <a:t>Osnovni koraci plaćanja elektroničkim novcem </a:t>
            </a:r>
          </a:p>
        </p:txBody>
      </p:sp>
      <p:pic>
        <p:nvPicPr>
          <p:cNvPr id="9" name="Rezervirano mjesto sadržaja 8">
            <a:extLst>
              <a:ext uri="{FF2B5EF4-FFF2-40B4-BE49-F238E27FC236}">
                <a16:creationId xmlns:a16="http://schemas.microsoft.com/office/drawing/2014/main" id="{1C6546BE-6F59-4653-9F47-63FB3477D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01" y="3854824"/>
            <a:ext cx="1515315" cy="1515315"/>
          </a:xfrm>
        </p:spPr>
      </p:pic>
      <p:pic>
        <p:nvPicPr>
          <p:cNvPr id="13" name="Slika 12">
            <a:extLst>
              <a:ext uri="{FF2B5EF4-FFF2-40B4-BE49-F238E27FC236}">
                <a16:creationId xmlns:a16="http://schemas.microsoft.com/office/drawing/2014/main" id="{A604FA12-68F2-41BC-9087-0762231F4B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519" y="3841017"/>
            <a:ext cx="1612686" cy="1612686"/>
          </a:xfrm>
          <a:prstGeom prst="rect">
            <a:avLst/>
          </a:prstGeom>
        </p:spPr>
      </p:pic>
      <p:cxnSp>
        <p:nvCxnSpPr>
          <p:cNvPr id="17" name="Ravni poveznik sa strelicom 16">
            <a:extLst>
              <a:ext uri="{FF2B5EF4-FFF2-40B4-BE49-F238E27FC236}">
                <a16:creationId xmlns:a16="http://schemas.microsoft.com/office/drawing/2014/main" id="{5B939315-6BA5-4DC9-A1BD-69A909F45B5F}"/>
              </a:ext>
            </a:extLst>
          </p:cNvPr>
          <p:cNvCxnSpPr>
            <a:cxnSpLocks/>
          </p:cNvCxnSpPr>
          <p:nvPr/>
        </p:nvCxnSpPr>
        <p:spPr>
          <a:xfrm flipH="1">
            <a:off x="1378078" y="3057373"/>
            <a:ext cx="1255423" cy="101864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Ravni poveznik sa strelicom 18">
            <a:extLst>
              <a:ext uri="{FF2B5EF4-FFF2-40B4-BE49-F238E27FC236}">
                <a16:creationId xmlns:a16="http://schemas.microsoft.com/office/drawing/2014/main" id="{BD12B69E-870F-4478-8768-81E785FA9465}"/>
              </a:ext>
            </a:extLst>
          </p:cNvPr>
          <p:cNvCxnSpPr>
            <a:cxnSpLocks/>
          </p:cNvCxnSpPr>
          <p:nvPr/>
        </p:nvCxnSpPr>
        <p:spPr>
          <a:xfrm flipV="1">
            <a:off x="1699092" y="4640806"/>
            <a:ext cx="2673379" cy="6178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Ravni poveznik sa strelicom 23">
            <a:extLst>
              <a:ext uri="{FF2B5EF4-FFF2-40B4-BE49-F238E27FC236}">
                <a16:creationId xmlns:a16="http://schemas.microsoft.com/office/drawing/2014/main" id="{0B60E746-8BCB-4757-92AE-540067A419DE}"/>
              </a:ext>
            </a:extLst>
          </p:cNvPr>
          <p:cNvCxnSpPr>
            <a:cxnSpLocks/>
          </p:cNvCxnSpPr>
          <p:nvPr/>
        </p:nvCxnSpPr>
        <p:spPr>
          <a:xfrm flipH="1" flipV="1">
            <a:off x="3702424" y="3057373"/>
            <a:ext cx="1342438" cy="94935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FB070FBF-E981-419C-A376-4344E86FA0E6}"/>
              </a:ext>
            </a:extLst>
          </p:cNvPr>
          <p:cNvSpPr txBox="1"/>
          <p:nvPr/>
        </p:nvSpPr>
        <p:spPr>
          <a:xfrm>
            <a:off x="1699092" y="3221599"/>
            <a:ext cx="400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1.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DA61DC63-BAFF-46E2-8FC8-EC560EE34BE5}"/>
              </a:ext>
            </a:extLst>
          </p:cNvPr>
          <p:cNvSpPr txBox="1"/>
          <p:nvPr/>
        </p:nvSpPr>
        <p:spPr>
          <a:xfrm>
            <a:off x="2956880" y="4294610"/>
            <a:ext cx="400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2.</a:t>
            </a:r>
          </a:p>
        </p:txBody>
      </p:sp>
      <p:sp>
        <p:nvSpPr>
          <p:cNvPr id="32" name="TekstniOkvir 31">
            <a:extLst>
              <a:ext uri="{FF2B5EF4-FFF2-40B4-BE49-F238E27FC236}">
                <a16:creationId xmlns:a16="http://schemas.microsoft.com/office/drawing/2014/main" id="{E26C51D4-3FE4-412D-BB2C-99D9FC44DB1F}"/>
              </a:ext>
            </a:extLst>
          </p:cNvPr>
          <p:cNvSpPr txBox="1"/>
          <p:nvPr/>
        </p:nvSpPr>
        <p:spPr>
          <a:xfrm>
            <a:off x="4238519" y="3113434"/>
            <a:ext cx="400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3.</a:t>
            </a:r>
          </a:p>
        </p:txBody>
      </p:sp>
      <p:sp>
        <p:nvSpPr>
          <p:cNvPr id="43" name="TekstniOkvir 42">
            <a:extLst>
              <a:ext uri="{FF2B5EF4-FFF2-40B4-BE49-F238E27FC236}">
                <a16:creationId xmlns:a16="http://schemas.microsoft.com/office/drawing/2014/main" id="{27315BDC-5B91-4CAC-8580-F7CC2578CE96}"/>
              </a:ext>
            </a:extLst>
          </p:cNvPr>
          <p:cNvSpPr txBox="1"/>
          <p:nvPr/>
        </p:nvSpPr>
        <p:spPr>
          <a:xfrm>
            <a:off x="2731830" y="1659867"/>
            <a:ext cx="970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2000" dirty="0"/>
              <a:t>BANKA</a:t>
            </a:r>
          </a:p>
        </p:txBody>
      </p:sp>
      <p:sp>
        <p:nvSpPr>
          <p:cNvPr id="44" name="TekstniOkvir 43">
            <a:extLst>
              <a:ext uri="{FF2B5EF4-FFF2-40B4-BE49-F238E27FC236}">
                <a16:creationId xmlns:a16="http://schemas.microsoft.com/office/drawing/2014/main" id="{6F73BBFD-EF48-4E32-9A01-EC9990C0F474}"/>
              </a:ext>
            </a:extLst>
          </p:cNvPr>
          <p:cNvSpPr txBox="1"/>
          <p:nvPr/>
        </p:nvSpPr>
        <p:spPr>
          <a:xfrm>
            <a:off x="776461" y="5199460"/>
            <a:ext cx="922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2000" dirty="0"/>
              <a:t>KUPAC</a:t>
            </a:r>
          </a:p>
        </p:txBody>
      </p:sp>
      <p:sp>
        <p:nvSpPr>
          <p:cNvPr id="45" name="TekstniOkvir 44">
            <a:extLst>
              <a:ext uri="{FF2B5EF4-FFF2-40B4-BE49-F238E27FC236}">
                <a16:creationId xmlns:a16="http://schemas.microsoft.com/office/drawing/2014/main" id="{817B0D4B-A706-4F6E-A35B-CF6C9795FC60}"/>
              </a:ext>
            </a:extLst>
          </p:cNvPr>
          <p:cNvSpPr txBox="1"/>
          <p:nvPr/>
        </p:nvSpPr>
        <p:spPr>
          <a:xfrm>
            <a:off x="4238519" y="5235940"/>
            <a:ext cx="1612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2000" dirty="0"/>
              <a:t>E-TRGOVINA</a:t>
            </a:r>
          </a:p>
        </p:txBody>
      </p:sp>
      <p:sp>
        <p:nvSpPr>
          <p:cNvPr id="46" name="TekstniOkvir 45">
            <a:extLst>
              <a:ext uri="{FF2B5EF4-FFF2-40B4-BE49-F238E27FC236}">
                <a16:creationId xmlns:a16="http://schemas.microsoft.com/office/drawing/2014/main" id="{A6F26FC4-29FE-43DA-AC7A-E021B9185945}"/>
              </a:ext>
            </a:extLst>
          </p:cNvPr>
          <p:cNvSpPr txBox="1"/>
          <p:nvPr/>
        </p:nvSpPr>
        <p:spPr>
          <a:xfrm>
            <a:off x="6387301" y="2097088"/>
            <a:ext cx="55340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latin typeface="Arial" panose="020B0604020202020204" pitchFamily="34" charset="0"/>
                <a:cs typeface="Arial" panose="020B0604020202020204" pitchFamily="34" charset="0"/>
              </a:rPr>
              <a:t>Tri osnovna sudionika: </a:t>
            </a:r>
            <a:r>
              <a:rPr lang="pl-PL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kupac, trgovac i banka.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l-PL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Tri osnovna koraka: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hr-H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podizanje novca iz banke (od strane kupca)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hr-H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plaćanje (kupac plaća trgovcu)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hr-H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depozit primljenog novca u banku (od strane trgovca)</a:t>
            </a:r>
            <a:endParaRPr lang="pl-PL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hr-H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66452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E0A4-E8A0-4C7B-8E74-D0C67E10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IMPLEMENTACIJA PRIMJENE KRIPTOGRAFIJE PRILIKOM PLAĆANJA ELEKTRONIČKIM NOVCEM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6CECD-2C54-48B0-8B18-30E24EA80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Novčane transakcije između dvije strane: klijenta i banke</a:t>
            </a:r>
          </a:p>
          <a:p>
            <a:r>
              <a:rPr lang="hr-HR" dirty="0"/>
              <a:t>Elektronički novac korišten prilikom tih transakcija je datoteka koja sadržava</a:t>
            </a:r>
          </a:p>
          <a:p>
            <a:pPr marL="914400" lvl="1" indent="-457200">
              <a:buFont typeface="+mj-lt"/>
              <a:buAutoNum type="arabicPeriod"/>
            </a:pPr>
            <a:r>
              <a:rPr lang="hr-HR" dirty="0"/>
              <a:t>Iznos transakcije</a:t>
            </a:r>
          </a:p>
          <a:p>
            <a:pPr marL="914400" lvl="1" indent="-457200">
              <a:buFont typeface="+mj-lt"/>
              <a:buAutoNum type="arabicPeriod"/>
            </a:pPr>
            <a:r>
              <a:rPr lang="hr-HR" dirty="0"/>
              <a:t>Jedinstveni string broj</a:t>
            </a:r>
          </a:p>
          <a:p>
            <a:pPr marL="914400" lvl="1" indent="-457200">
              <a:buFont typeface="+mj-lt"/>
              <a:buAutoNum type="arabicPeriod"/>
            </a:pPr>
            <a:r>
              <a:rPr lang="hr-HR" dirty="0"/>
              <a:t>Klijentov ID</a:t>
            </a:r>
          </a:p>
          <a:p>
            <a:pPr marL="914400" lvl="1" indent="-457200">
              <a:buFont typeface="+mj-lt"/>
              <a:buAutoNum type="arabicPeriod"/>
            </a:pPr>
            <a:r>
              <a:rPr lang="hr-HR" dirty="0"/>
              <a:t>Potpis banke (prije nego klijent može koristiti elektronički novac)</a:t>
            </a:r>
          </a:p>
        </p:txBody>
      </p:sp>
    </p:spTree>
    <p:extLst>
      <p:ext uri="{BB962C8B-B14F-4D97-AF65-F5344CB8AC3E}">
        <p14:creationId xmlns:p14="http://schemas.microsoft.com/office/powerpoint/2010/main" val="34549233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11795-9C7A-49F9-BC32-BDA56D909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 dirty="0"/>
              <a:t>IMPLEMENTACIJA PRIMJENE KRIPTOGRAFIJE PRILIKOM PLAĆANJA ELEKTRONIČKIM NOVCEM – KAKO RADI?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91821-C49A-448B-836A-035144951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hr-HR" dirty="0"/>
              <a:t>Klijent generira tri novčana naloga</a:t>
            </a:r>
          </a:p>
          <a:p>
            <a:r>
              <a:rPr lang="hr-HR" dirty="0"/>
              <a:t>Različiti nasumični jedinstveni string brojevi su primijenjeni na svaki novčani nalog</a:t>
            </a:r>
          </a:p>
          <a:p>
            <a:r>
              <a:rPr lang="hr-HR" dirty="0"/>
              <a:t>Razdijeljivanje tajne (eng. Secret splitting) i obvezivanje bitovima (eng. Bit commitment) su protokoli implementirani na identifikacijski string koji opisuje klijenta, te je slijepi potpis protokol koji je implementiran na sva tri novčana naloga</a:t>
            </a:r>
          </a:p>
          <a:p>
            <a:r>
              <a:rPr lang="hr-HR" dirty="0"/>
              <a:t>Banka nasumično odabire jedan od tri novčana naloga poslana od strane klijenta da ostane neotvoren</a:t>
            </a:r>
          </a:p>
          <a:p>
            <a:r>
              <a:rPr lang="hr-HR" dirty="0"/>
              <a:t>Te na kraju algoritam potvrđuje da su dva novčana naloga ispunjena sa validnim informacijama </a:t>
            </a:r>
          </a:p>
          <a:p>
            <a:r>
              <a:rPr lang="hr-HR" dirty="0"/>
              <a:t>Programski kod je razdvojen u tri datoteke klijent.py, banka.py i transakcija.py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1058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6" name="Rectangle 65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06400E-D0B5-4628-A506-4EBFABE2B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KLIJENT.py</a:t>
            </a:r>
          </a:p>
        </p:txBody>
      </p:sp>
    </p:spTree>
    <p:extLst>
      <p:ext uri="{BB962C8B-B14F-4D97-AF65-F5344CB8AC3E}">
        <p14:creationId xmlns:p14="http://schemas.microsoft.com/office/powerpoint/2010/main" val="33131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48112-9E31-48F7-8D96-F5A8F7ACA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338" y="351818"/>
            <a:ext cx="9905998" cy="757700"/>
          </a:xfrm>
        </p:spPr>
        <p:txBody>
          <a:bodyPr/>
          <a:lstStyle/>
          <a:p>
            <a:r>
              <a:rPr lang="hr-HR" dirty="0"/>
              <a:t>KLIJENT.PY</a:t>
            </a:r>
            <a:endParaRPr lang="en-US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439AA55-0AC7-4043-8F05-B9338A338C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148" y="1376218"/>
            <a:ext cx="6538527" cy="2804403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6E83284E-EBF1-4580-854A-3CC13C89E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853" y="4346493"/>
            <a:ext cx="5723116" cy="20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814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5E3A8E4-6243-4EFA-A401-FC5CCE0A5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25662"/>
            <a:ext cx="9905998" cy="757700"/>
          </a:xfrm>
        </p:spPr>
        <p:txBody>
          <a:bodyPr/>
          <a:lstStyle/>
          <a:p>
            <a:r>
              <a:rPr lang="hr-HR" dirty="0"/>
              <a:t>KLIJENT.PY</a:t>
            </a:r>
            <a:endParaRPr lang="en-US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7BA8ABD-9032-4209-8DEC-9B2E31E23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359" y="966643"/>
            <a:ext cx="7407282" cy="3955123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FC5FD37C-C7A6-4E7E-AE29-D40FC16392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011" y="5005047"/>
            <a:ext cx="5745978" cy="157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282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F6F9C04-8597-4BF7-9593-EBD03B243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25662"/>
            <a:ext cx="9905998" cy="757700"/>
          </a:xfrm>
        </p:spPr>
        <p:txBody>
          <a:bodyPr/>
          <a:lstStyle/>
          <a:p>
            <a:r>
              <a:rPr lang="hr-HR" dirty="0"/>
              <a:t>KLIJENT.PY</a:t>
            </a:r>
            <a:endParaRPr lang="en-US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EC875F0-AA72-42D0-B719-624D4FF15C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09" y="2034419"/>
            <a:ext cx="4290432" cy="2789162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2CA4ADEE-808E-4F4D-9885-99CBBE2F0E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068" y="1266825"/>
            <a:ext cx="7403523" cy="488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8324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91054E-1884-4228-B5CE-3AB48061E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25662"/>
            <a:ext cx="9905998" cy="757700"/>
          </a:xfrm>
        </p:spPr>
        <p:txBody>
          <a:bodyPr/>
          <a:lstStyle/>
          <a:p>
            <a:r>
              <a:rPr lang="hr-HR" dirty="0"/>
              <a:t>KLIJENT.PY</a:t>
            </a:r>
            <a:endParaRPr lang="en-US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5CAB5969-FC42-45E7-9A66-207DC625D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45" y="1051520"/>
            <a:ext cx="6348010" cy="906859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51E0DCED-BB7E-45EE-8E00-496E7AD839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45" y="2306903"/>
            <a:ext cx="4953429" cy="1196444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EE6DE92E-3930-4AB9-B960-F7BB82D3A5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045" y="3726093"/>
            <a:ext cx="5822185" cy="1996613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B43F3308-B203-408B-9C42-0DC85D7B68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843" y="2444075"/>
            <a:ext cx="2568163" cy="105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0983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6BDB62-F654-4E92-BD59-341340C06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25662"/>
            <a:ext cx="9905998" cy="757700"/>
          </a:xfrm>
        </p:spPr>
        <p:txBody>
          <a:bodyPr/>
          <a:lstStyle/>
          <a:p>
            <a:r>
              <a:rPr lang="hr-HR" dirty="0"/>
              <a:t>KLIJENT.PY</a:t>
            </a:r>
            <a:endParaRPr lang="en-US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A7CCAE16-4C11-42EE-9868-64EF7F3CE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784" y="1146597"/>
            <a:ext cx="6134632" cy="490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410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D9D99E5-F615-447F-BE0E-6C0E3B34A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25662"/>
            <a:ext cx="9905998" cy="757700"/>
          </a:xfrm>
        </p:spPr>
        <p:txBody>
          <a:bodyPr/>
          <a:lstStyle/>
          <a:p>
            <a:r>
              <a:rPr lang="hr-HR" dirty="0"/>
              <a:t>KLIJENT.PY</a:t>
            </a:r>
            <a:endParaRPr lang="en-US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C622000-FEB1-4F52-9BFE-292305E7B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302" y="883362"/>
            <a:ext cx="6416596" cy="555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845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6" name="Rectangle 65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542D879-983B-44CF-AA65-81A37B597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BANKA.py</a:t>
            </a:r>
          </a:p>
        </p:txBody>
      </p:sp>
    </p:spTree>
    <p:extLst>
      <p:ext uri="{BB962C8B-B14F-4D97-AF65-F5344CB8AC3E}">
        <p14:creationId xmlns:p14="http://schemas.microsoft.com/office/powerpoint/2010/main" val="2741692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5CE67-9544-4D30-996C-270921580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Osnovni protokoli plaćanja elektroničkim novcem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42DC4-F427-4493-B754-001BB1E6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Razlikujemo dva osnovna protokola plaćanja elektroničkim novcem.</a:t>
            </a:r>
          </a:p>
          <a:p>
            <a:endParaRPr lang="hr-HR" dirty="0"/>
          </a:p>
          <a:p>
            <a:r>
              <a:rPr lang="hr-HR" dirty="0"/>
              <a:t>PROTOKOL BEZ ANONIMNOSTI</a:t>
            </a:r>
          </a:p>
          <a:p>
            <a:r>
              <a:rPr lang="hr-HR" dirty="0"/>
              <a:t>PROTOKOL S ANONIMNOŠĆU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2627135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7460-4BFD-4E3D-9F3C-16E5599C7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27011"/>
            <a:ext cx="9905998" cy="839788"/>
          </a:xfrm>
        </p:spPr>
        <p:txBody>
          <a:bodyPr/>
          <a:lstStyle/>
          <a:p>
            <a:r>
              <a:rPr lang="hr-HR" dirty="0"/>
              <a:t>Banka.py</a:t>
            </a:r>
            <a:endParaRPr lang="en-US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3DE55BE-54F9-428A-B71B-A49185026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1" y="1066799"/>
            <a:ext cx="4823878" cy="2476715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28F2345-A05C-4709-B7D4-C39A363BA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123" y="1131371"/>
            <a:ext cx="5723116" cy="4595258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5C8762E6-A267-4A6D-882E-B833BFBEB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787" y="3918488"/>
            <a:ext cx="4214225" cy="224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225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0E852D8-25D8-48B7-B7E2-B828E416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27011"/>
            <a:ext cx="9905998" cy="839788"/>
          </a:xfrm>
        </p:spPr>
        <p:txBody>
          <a:bodyPr/>
          <a:lstStyle/>
          <a:p>
            <a:r>
              <a:rPr lang="hr-HR" dirty="0"/>
              <a:t>Banka.py</a:t>
            </a:r>
            <a:endParaRPr lang="en-US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11E8CA81-4D55-43FE-8E4E-0E4304C28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02" y="1939154"/>
            <a:ext cx="4442845" cy="3132091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00949BD-6724-4E56-A8D0-43699C7E79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261" y="1664817"/>
            <a:ext cx="5288738" cy="352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671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6" name="Rectangle 65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ED10F54-BB55-426C-8431-050B2E966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TRANSAKCIJA.py</a:t>
            </a:r>
          </a:p>
        </p:txBody>
      </p:sp>
    </p:spTree>
    <p:extLst>
      <p:ext uri="{BB962C8B-B14F-4D97-AF65-F5344CB8AC3E}">
        <p14:creationId xmlns:p14="http://schemas.microsoft.com/office/powerpoint/2010/main" val="152668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D4E1C-F6DE-4AC5-A625-65DE1B02B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6140" y="73573"/>
            <a:ext cx="9905998" cy="1478570"/>
          </a:xfrm>
        </p:spPr>
        <p:txBody>
          <a:bodyPr/>
          <a:lstStyle/>
          <a:p>
            <a:r>
              <a:rPr lang="hr-HR" dirty="0"/>
              <a:t>Transakcija.py</a:t>
            </a:r>
            <a:endParaRPr lang="en-US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D170873-6843-4207-A823-48C596782D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150" y="1372054"/>
            <a:ext cx="8251978" cy="445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904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6" name="Rectangle 65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C7A35FF-2EE5-4CA1-9AF9-4AE50E6A2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 err="1">
                <a:solidFill>
                  <a:srgbClr val="FFFFFF"/>
                </a:solidFill>
              </a:rPr>
              <a:t>Ispis</a:t>
            </a:r>
            <a:r>
              <a:rPr lang="en-US" sz="4400" dirty="0">
                <a:solidFill>
                  <a:srgbClr val="FFFFFF"/>
                </a:solidFill>
              </a:rPr>
              <a:t> </a:t>
            </a:r>
            <a:r>
              <a:rPr lang="en-US" sz="4400" dirty="0" err="1">
                <a:solidFill>
                  <a:srgbClr val="FFFFFF"/>
                </a:solidFill>
              </a:rPr>
              <a:t>novčanih</a:t>
            </a:r>
            <a:r>
              <a:rPr lang="en-US" sz="4400" dirty="0">
                <a:solidFill>
                  <a:srgbClr val="FFFFFF"/>
                </a:solidFill>
              </a:rPr>
              <a:t> </a:t>
            </a:r>
            <a:r>
              <a:rPr lang="en-US" sz="4400" dirty="0" err="1">
                <a:solidFill>
                  <a:srgbClr val="FFFFFF"/>
                </a:solidFill>
              </a:rPr>
              <a:t>naloga</a:t>
            </a:r>
            <a:endParaRPr lang="en-US" sz="4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271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E51A-1B60-4077-9E01-4425A9C27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Slijepi novČani nalozi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747A9F-1A74-4E66-9B05-E1C0DC3F7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097088"/>
            <a:ext cx="4391025" cy="16478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98CF00-76B4-4701-9459-0E1A006DB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487" y="2097088"/>
            <a:ext cx="4324350" cy="15906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D39E08-66F8-40C2-B539-5547B8FD4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038" y="4356708"/>
            <a:ext cx="4476750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138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30347-132F-41EF-AF5E-CDF881101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Odslijepljeni novčani nalozi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FA568C-20A5-4EE9-B1A5-DB5C189B59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449" y="2390482"/>
            <a:ext cx="5121738" cy="188925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B9087E-0A80-4786-82E2-D1B1CE600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90482"/>
            <a:ext cx="5113433" cy="188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305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55E81-85BF-4FEB-BDE4-4C4111C27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Potpisani novčani nalog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493519-8011-448F-B396-51500B3B40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39348"/>
            <a:ext cx="10154044" cy="2521565"/>
          </a:xfrm>
        </p:spPr>
      </p:pic>
    </p:spTree>
    <p:extLst>
      <p:ext uri="{BB962C8B-B14F-4D97-AF65-F5344CB8AC3E}">
        <p14:creationId xmlns:p14="http://schemas.microsoft.com/office/powerpoint/2010/main" val="39096029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36CE2-961B-4EB3-8A21-C9D428358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Odslijepljeni potpisani novčani nalog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826278-59D1-4F29-9815-58DEF92F32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080" y="2528611"/>
            <a:ext cx="9401320" cy="2353599"/>
          </a:xfrm>
        </p:spPr>
      </p:pic>
    </p:spTree>
    <p:extLst>
      <p:ext uri="{BB962C8B-B14F-4D97-AF65-F5344CB8AC3E}">
        <p14:creationId xmlns:p14="http://schemas.microsoft.com/office/powerpoint/2010/main" val="28631060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19E5A-FC5D-4DEA-82CF-8ADA75BEF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LITERATURA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95E13-1505-4610-9315-CD83CCE90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Schneier, Bruce </a:t>
            </a:r>
            <a:r>
              <a:rPr lang="hr-HR" i="1" dirty="0"/>
              <a:t>Applied Cryptography. S</a:t>
            </a:r>
            <a:r>
              <a:rPr lang="hr-HR" dirty="0"/>
              <a:t>econd edition, 2003.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304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2144A-FFF4-4425-A13A-89A04D040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91817"/>
            <a:ext cx="9905998" cy="1478570"/>
          </a:xfrm>
        </p:spPr>
        <p:txBody>
          <a:bodyPr/>
          <a:lstStyle/>
          <a:p>
            <a:r>
              <a:rPr lang="hr-HR" dirty="0"/>
              <a:t>Protokol bez anonimnosti</a:t>
            </a:r>
          </a:p>
        </p:txBody>
      </p:sp>
      <p:pic>
        <p:nvPicPr>
          <p:cNvPr id="6" name="Content Placeholder 5" descr="A close-up of some money&#10;&#10;Description automatically generated with low confidence">
            <a:extLst>
              <a:ext uri="{FF2B5EF4-FFF2-40B4-BE49-F238E27FC236}">
                <a16:creationId xmlns:a16="http://schemas.microsoft.com/office/drawing/2014/main" id="{87277428-09E6-4105-8A9E-67C5CEEEFB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534" y="2003048"/>
            <a:ext cx="1093923" cy="910961"/>
          </a:xfrm>
        </p:spPr>
      </p:pic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0D8D3E0E-42BC-4D14-91C1-C0B32B0B5B87}"/>
              </a:ext>
            </a:extLst>
          </p:cNvPr>
          <p:cNvSpPr/>
          <p:nvPr/>
        </p:nvSpPr>
        <p:spPr>
          <a:xfrm>
            <a:off x="5065363" y="1449201"/>
            <a:ext cx="1193370" cy="910525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Banka</a:t>
            </a:r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62E3E626-7A93-4981-BA10-2A16ED9CBFA6}"/>
              </a:ext>
            </a:extLst>
          </p:cNvPr>
          <p:cNvSpPr/>
          <p:nvPr/>
        </p:nvSpPr>
        <p:spPr>
          <a:xfrm>
            <a:off x="1940938" y="4175326"/>
            <a:ext cx="1193370" cy="910525"/>
          </a:xfrm>
          <a:prstGeom prst="snip2Same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Kupac</a:t>
            </a:r>
          </a:p>
        </p:txBody>
      </p:sp>
      <p:sp>
        <p:nvSpPr>
          <p:cNvPr id="8" name="Rectangle: Top Corners Snipped 7">
            <a:extLst>
              <a:ext uri="{FF2B5EF4-FFF2-40B4-BE49-F238E27FC236}">
                <a16:creationId xmlns:a16="http://schemas.microsoft.com/office/drawing/2014/main" id="{ED907AAE-03D5-4765-B3DA-7243FDD6166F}"/>
              </a:ext>
            </a:extLst>
          </p:cNvPr>
          <p:cNvSpPr/>
          <p:nvPr/>
        </p:nvSpPr>
        <p:spPr>
          <a:xfrm>
            <a:off x="9325808" y="4175327"/>
            <a:ext cx="1193370" cy="910525"/>
          </a:xfrm>
          <a:prstGeom prst="snip2Same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Trgovac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57CCE21-49BE-42B7-BCB6-9D9AE5B20DE0}"/>
              </a:ext>
            </a:extLst>
          </p:cNvPr>
          <p:cNvCxnSpPr>
            <a:cxnSpLocks/>
          </p:cNvCxnSpPr>
          <p:nvPr/>
        </p:nvCxnSpPr>
        <p:spPr>
          <a:xfrm flipV="1">
            <a:off x="2107769" y="1611824"/>
            <a:ext cx="2957594" cy="2553073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7E11E5-03A2-4E66-96D3-86126620A996}"/>
              </a:ext>
            </a:extLst>
          </p:cNvPr>
          <p:cNvCxnSpPr>
            <a:cxnSpLocks/>
          </p:cNvCxnSpPr>
          <p:nvPr/>
        </p:nvCxnSpPr>
        <p:spPr>
          <a:xfrm flipH="1">
            <a:off x="2982132" y="2359726"/>
            <a:ext cx="2083231" cy="1815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05216AE-A8C8-45F3-8D0A-DB7903C4D689}"/>
              </a:ext>
            </a:extLst>
          </p:cNvPr>
          <p:cNvCxnSpPr>
            <a:cxnSpLocks/>
          </p:cNvCxnSpPr>
          <p:nvPr/>
        </p:nvCxnSpPr>
        <p:spPr>
          <a:xfrm>
            <a:off x="3108992" y="4966416"/>
            <a:ext cx="6216816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D5E9AD7-E8AB-429E-94D0-9D52AD6782E1}"/>
              </a:ext>
            </a:extLst>
          </p:cNvPr>
          <p:cNvCxnSpPr>
            <a:cxnSpLocks/>
          </p:cNvCxnSpPr>
          <p:nvPr/>
        </p:nvCxnSpPr>
        <p:spPr>
          <a:xfrm flipH="1">
            <a:off x="3155085" y="4479784"/>
            <a:ext cx="6186850" cy="0"/>
          </a:xfrm>
          <a:prstGeom prst="straightConnector1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C4A57DD-03A3-4407-BE09-A5E3CC78D59B}"/>
              </a:ext>
            </a:extLst>
          </p:cNvPr>
          <p:cNvCxnSpPr>
            <a:cxnSpLocks/>
          </p:cNvCxnSpPr>
          <p:nvPr/>
        </p:nvCxnSpPr>
        <p:spPr>
          <a:xfrm>
            <a:off x="6258733" y="1611824"/>
            <a:ext cx="4101884" cy="2563503"/>
          </a:xfrm>
          <a:prstGeom prst="straightConnector1">
            <a:avLst/>
          </a:prstGeom>
          <a:ln w="2857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221AA9E-99E2-4276-91DC-E0474C6E673F}"/>
              </a:ext>
            </a:extLst>
          </p:cNvPr>
          <p:cNvCxnSpPr>
            <a:cxnSpLocks/>
          </p:cNvCxnSpPr>
          <p:nvPr/>
        </p:nvCxnSpPr>
        <p:spPr>
          <a:xfrm flipH="1" flipV="1">
            <a:off x="6258199" y="2131264"/>
            <a:ext cx="3211266" cy="2044063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A picture containing shape&#10;&#10;Description automatically generated">
            <a:extLst>
              <a:ext uri="{FF2B5EF4-FFF2-40B4-BE49-F238E27FC236}">
                <a16:creationId xmlns:a16="http://schemas.microsoft.com/office/drawing/2014/main" id="{056ED64A-A005-4A10-B6D5-D70191B12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9447">
            <a:off x="4958621" y="2562161"/>
            <a:ext cx="1263200" cy="94740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extLst>
              <a:ext uri="{FF2B5EF4-FFF2-40B4-BE49-F238E27FC236}">
                <a16:creationId xmlns:a16="http://schemas.microsoft.com/office/drawing/2014/main" id="{1D7EDBF1-EECC-481F-BB11-C65E724173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665" y="2553616"/>
            <a:ext cx="1335958" cy="1219200"/>
          </a:xfrm>
          <a:prstGeom prst="rect">
            <a:avLst/>
          </a:prstGeom>
        </p:spPr>
      </p:pic>
      <p:pic>
        <p:nvPicPr>
          <p:cNvPr id="30" name="Picture 29" descr="Shape&#10;&#10;Description automatically generated with low confidence">
            <a:extLst>
              <a:ext uri="{FF2B5EF4-FFF2-40B4-BE49-F238E27FC236}">
                <a16:creationId xmlns:a16="http://schemas.microsoft.com/office/drawing/2014/main" id="{EFB909F8-222D-474C-A0A5-5CBE0D38B6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201" y="4806438"/>
            <a:ext cx="1335958" cy="1219200"/>
          </a:xfrm>
          <a:prstGeom prst="rect">
            <a:avLst/>
          </a:prstGeom>
        </p:spPr>
      </p:pic>
      <p:pic>
        <p:nvPicPr>
          <p:cNvPr id="33" name="Picture 32" descr="A picture containing shape&#10;&#10;Description automatically generated">
            <a:extLst>
              <a:ext uri="{FF2B5EF4-FFF2-40B4-BE49-F238E27FC236}">
                <a16:creationId xmlns:a16="http://schemas.microsoft.com/office/drawing/2014/main" id="{39C5F59D-D7E5-4454-BBDA-E843D6168C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03051">
            <a:off x="9502442" y="2819928"/>
            <a:ext cx="1874911" cy="958703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extLst>
              <a:ext uri="{FF2B5EF4-FFF2-40B4-BE49-F238E27FC236}">
                <a16:creationId xmlns:a16="http://schemas.microsoft.com/office/drawing/2014/main" id="{75045268-554F-4967-9BC8-11C68845FE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961">
            <a:off x="10301141" y="2748587"/>
            <a:ext cx="1335958" cy="1219200"/>
          </a:xfrm>
          <a:prstGeom prst="rect">
            <a:avLst/>
          </a:prstGeom>
        </p:spPr>
      </p:pic>
      <p:pic>
        <p:nvPicPr>
          <p:cNvPr id="36" name="Picture 35" descr="Shape, circle&#10;&#10;Description automatically generated">
            <a:extLst>
              <a:ext uri="{FF2B5EF4-FFF2-40B4-BE49-F238E27FC236}">
                <a16:creationId xmlns:a16="http://schemas.microsoft.com/office/drawing/2014/main" id="{B92AD183-14FD-468D-811E-1ACF211CA9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5942" y="2595319"/>
            <a:ext cx="631604" cy="1038704"/>
          </a:xfrm>
          <a:prstGeom prst="rect">
            <a:avLst/>
          </a:prstGeom>
        </p:spPr>
      </p:pic>
      <p:pic>
        <p:nvPicPr>
          <p:cNvPr id="37" name="Picture 36" descr="Shape&#10;&#10;Description automatically generated with low confidence">
            <a:extLst>
              <a:ext uri="{FF2B5EF4-FFF2-40B4-BE49-F238E27FC236}">
                <a16:creationId xmlns:a16="http://schemas.microsoft.com/office/drawing/2014/main" id="{1F7C6D6F-535C-44E6-B8EC-3B1501BA93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6177">
            <a:off x="6473442" y="2629397"/>
            <a:ext cx="1335958" cy="1219200"/>
          </a:xfrm>
          <a:prstGeom prst="rect">
            <a:avLst/>
          </a:prstGeom>
        </p:spPr>
      </p:pic>
      <p:pic>
        <p:nvPicPr>
          <p:cNvPr id="38" name="Content Placeholder 5" descr="A close-up of some money&#10;&#10;Description automatically generated with low confidence">
            <a:extLst>
              <a:ext uri="{FF2B5EF4-FFF2-40B4-BE49-F238E27FC236}">
                <a16:creationId xmlns:a16="http://schemas.microsoft.com/office/drawing/2014/main" id="{39C4313C-4274-4A73-8E5A-48DA6ABB9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1082">
            <a:off x="8176004" y="1994079"/>
            <a:ext cx="1093923" cy="910961"/>
          </a:xfrm>
          <a:prstGeom prst="rect">
            <a:avLst/>
          </a:prstGeom>
        </p:spPr>
      </p:pic>
      <p:pic>
        <p:nvPicPr>
          <p:cNvPr id="40" name="Picture 39" descr="A watch on a person's wrist&#10;&#10;Description automatically generated with medium confidence">
            <a:extLst>
              <a:ext uri="{FF2B5EF4-FFF2-40B4-BE49-F238E27FC236}">
                <a16:creationId xmlns:a16="http://schemas.microsoft.com/office/drawing/2014/main" id="{493B6913-F898-4052-A336-B802E112D6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43306" y="3154094"/>
            <a:ext cx="1335958" cy="169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263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57DAC-BA57-4678-A3CB-329D4AF0D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Protokol s anonimnošću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C5C32-CCB3-4FDF-A7DD-228026AE6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Sličan protokolu bez anonimnosti</a:t>
            </a:r>
          </a:p>
          <a:p>
            <a:r>
              <a:rPr lang="hr-HR" dirty="0"/>
              <a:t>Nemogućnost praćenja transakcije u sustavu plaćanja e-novcem</a:t>
            </a:r>
          </a:p>
          <a:p>
            <a:r>
              <a:rPr lang="hr-HR" dirty="0"/>
              <a:t>Ovaj protokol se ostvaruje primjenjivanjem mehanizma slijepog potpisa</a:t>
            </a:r>
          </a:p>
        </p:txBody>
      </p:sp>
    </p:spTree>
    <p:extLst>
      <p:ext uri="{BB962C8B-B14F-4D97-AF65-F5344CB8AC3E}">
        <p14:creationId xmlns:p14="http://schemas.microsoft.com/office/powerpoint/2010/main" val="4108517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8">
            <a:extLst>
              <a:ext uri="{FF2B5EF4-FFF2-40B4-BE49-F238E27FC236}">
                <a16:creationId xmlns:a16="http://schemas.microsoft.com/office/drawing/2014/main" id="{440FF5B4-9333-4A43-B0D4-8504E281D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362" y="75103"/>
            <a:ext cx="1478571" cy="1478571"/>
          </a:xfr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BCE38D-9119-45C0-B3AB-4AFD09BD38EF}"/>
              </a:ext>
            </a:extLst>
          </p:cNvPr>
          <p:cNvCxnSpPr>
            <a:cxnSpLocks/>
          </p:cNvCxnSpPr>
          <p:nvPr/>
        </p:nvCxnSpPr>
        <p:spPr>
          <a:xfrm>
            <a:off x="2998933" y="2301226"/>
            <a:ext cx="504246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Slika 10">
            <a:extLst>
              <a:ext uri="{FF2B5EF4-FFF2-40B4-BE49-F238E27FC236}">
                <a16:creationId xmlns:a16="http://schemas.microsoft.com/office/drawing/2014/main" id="{6274915F-9C0A-4076-BE31-6DB0460BC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394" y="1399462"/>
            <a:ext cx="1733928" cy="1803525"/>
          </a:xfrm>
          <a:prstGeom prst="rect">
            <a:avLst/>
          </a:prstGeom>
        </p:spPr>
      </p:pic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27DE9B53-295C-43CA-BB2F-54F514F536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970" y="24372"/>
            <a:ext cx="1335958" cy="1219200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E38AD185-FB6D-46C5-8BA9-BF44208080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734" y="265369"/>
            <a:ext cx="839393" cy="724639"/>
          </a:xfrm>
          <a:prstGeom prst="rect">
            <a:avLst/>
          </a:prstGeom>
        </p:spPr>
      </p:pic>
      <p:pic>
        <p:nvPicPr>
          <p:cNvPr id="14" name="Rezervirano mjesto sadržaja 8">
            <a:extLst>
              <a:ext uri="{FF2B5EF4-FFF2-40B4-BE49-F238E27FC236}">
                <a16:creationId xmlns:a16="http://schemas.microsoft.com/office/drawing/2014/main" id="{9205D451-183E-46EA-8171-1E97160F4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362" y="1561940"/>
            <a:ext cx="1478571" cy="1478571"/>
          </a:xfrm>
          <a:prstGeom prst="rect">
            <a:avLst/>
          </a:prstGeom>
        </p:spPr>
      </p:pic>
      <p:pic>
        <p:nvPicPr>
          <p:cNvPr id="15" name="Picture 14" descr="Shape&#10;&#10;Description automatically generated with low confidence">
            <a:extLst>
              <a:ext uri="{FF2B5EF4-FFF2-40B4-BE49-F238E27FC236}">
                <a16:creationId xmlns:a16="http://schemas.microsoft.com/office/drawing/2014/main" id="{2A9BA614-BE85-480D-B8FE-BA253BC3D4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628" y="1488025"/>
            <a:ext cx="839393" cy="724639"/>
          </a:xfrm>
          <a:prstGeom prst="rect">
            <a:avLst/>
          </a:prstGeom>
        </p:spPr>
      </p:pic>
      <p:pic>
        <p:nvPicPr>
          <p:cNvPr id="16" name="Picture 15" descr="Shape&#10;&#10;Description automatically generated with low confidence">
            <a:extLst>
              <a:ext uri="{FF2B5EF4-FFF2-40B4-BE49-F238E27FC236}">
                <a16:creationId xmlns:a16="http://schemas.microsoft.com/office/drawing/2014/main" id="{7845E7AD-4D20-4A9C-8297-5B2249C64C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074" y="1217835"/>
            <a:ext cx="1550500" cy="1219200"/>
          </a:xfrm>
          <a:prstGeom prst="rect">
            <a:avLst/>
          </a:prstGeom>
        </p:spPr>
      </p:pic>
      <p:pic>
        <p:nvPicPr>
          <p:cNvPr id="17" name="Slika 10">
            <a:extLst>
              <a:ext uri="{FF2B5EF4-FFF2-40B4-BE49-F238E27FC236}">
                <a16:creationId xmlns:a16="http://schemas.microsoft.com/office/drawing/2014/main" id="{A1BCD307-048D-45AE-B4B4-E0A51233DE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496" y="2968665"/>
            <a:ext cx="1733928" cy="1803525"/>
          </a:xfrm>
          <a:prstGeom prst="rect">
            <a:avLst/>
          </a:prstGeom>
        </p:spPr>
      </p:pic>
      <p:pic>
        <p:nvPicPr>
          <p:cNvPr id="18" name="Picture 17" descr="A picture containing shape&#10;&#10;Description automatically generated">
            <a:extLst>
              <a:ext uri="{FF2B5EF4-FFF2-40B4-BE49-F238E27FC236}">
                <a16:creationId xmlns:a16="http://schemas.microsoft.com/office/drawing/2014/main" id="{E8ED5705-B488-4B60-BA4D-63F0DD0D3A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03051">
            <a:off x="2490381" y="2840480"/>
            <a:ext cx="1863380" cy="1151487"/>
          </a:xfrm>
          <a:prstGeom prst="rect">
            <a:avLst/>
          </a:prstGeom>
        </p:spPr>
      </p:pic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75D7F865-E780-443A-B0F6-5CE7E0D7AB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8961">
            <a:off x="3277849" y="2826773"/>
            <a:ext cx="1604604" cy="1464367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9C3C7F1-E85A-420F-AEE6-EC0C384C571D}"/>
              </a:ext>
            </a:extLst>
          </p:cNvPr>
          <p:cNvCxnSpPr>
            <a:cxnSpLocks/>
          </p:cNvCxnSpPr>
          <p:nvPr/>
        </p:nvCxnSpPr>
        <p:spPr>
          <a:xfrm>
            <a:off x="5236827" y="3557360"/>
            <a:ext cx="294381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Rezervirano mjesto sadržaja 8">
            <a:extLst>
              <a:ext uri="{FF2B5EF4-FFF2-40B4-BE49-F238E27FC236}">
                <a16:creationId xmlns:a16="http://schemas.microsoft.com/office/drawing/2014/main" id="{D17D7A82-F813-48C8-9137-376688C84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130" y="3036188"/>
            <a:ext cx="1478571" cy="1478571"/>
          </a:xfrm>
          <a:prstGeom prst="rect">
            <a:avLst/>
          </a:prstGeom>
        </p:spPr>
      </p:pic>
      <p:pic>
        <p:nvPicPr>
          <p:cNvPr id="23" name="Content Placeholder 5" descr="A close-up of some money&#10;&#10;Description automatically generated with low confidence">
            <a:extLst>
              <a:ext uri="{FF2B5EF4-FFF2-40B4-BE49-F238E27FC236}">
                <a16:creationId xmlns:a16="http://schemas.microsoft.com/office/drawing/2014/main" id="{0DE59CAE-0E8D-438A-8525-BA7DC5A5BF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1082">
            <a:off x="5931067" y="3754006"/>
            <a:ext cx="779425" cy="649064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3BD5A5A-C94C-4997-848A-B2199E135C24}"/>
              </a:ext>
            </a:extLst>
          </p:cNvPr>
          <p:cNvCxnSpPr>
            <a:cxnSpLocks/>
          </p:cNvCxnSpPr>
          <p:nvPr/>
        </p:nvCxnSpPr>
        <p:spPr>
          <a:xfrm flipH="1" flipV="1">
            <a:off x="3075939" y="4418780"/>
            <a:ext cx="5211049" cy="1203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Shape&#10;&#10;Description automatically generated with low confidence">
            <a:extLst>
              <a:ext uri="{FF2B5EF4-FFF2-40B4-BE49-F238E27FC236}">
                <a16:creationId xmlns:a16="http://schemas.microsoft.com/office/drawing/2014/main" id="{F1CD899C-3439-426F-925D-F73AC685BD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960" y="3195800"/>
            <a:ext cx="876763" cy="7569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39B3969-0C2E-45B0-B1C0-76548357D94C}"/>
              </a:ext>
            </a:extLst>
          </p:cNvPr>
          <p:cNvCxnSpPr>
            <a:cxnSpLocks/>
          </p:cNvCxnSpPr>
          <p:nvPr/>
        </p:nvCxnSpPr>
        <p:spPr>
          <a:xfrm>
            <a:off x="3075939" y="4772190"/>
            <a:ext cx="5271107" cy="0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A picture containing shape&#10;&#10;Description automatically generated">
            <a:extLst>
              <a:ext uri="{FF2B5EF4-FFF2-40B4-BE49-F238E27FC236}">
                <a16:creationId xmlns:a16="http://schemas.microsoft.com/office/drawing/2014/main" id="{3A2F8168-5F8B-40BC-9A05-4F9D96B6A4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95758">
            <a:off x="4350615" y="5085790"/>
            <a:ext cx="1362121" cy="841731"/>
          </a:xfrm>
          <a:prstGeom prst="rect">
            <a:avLst/>
          </a:prstGeom>
        </p:spPr>
      </p:pic>
      <p:pic>
        <p:nvPicPr>
          <p:cNvPr id="34" name="Picture 33" descr="Shape&#10;&#10;Description automatically generated with low confidence">
            <a:extLst>
              <a:ext uri="{FF2B5EF4-FFF2-40B4-BE49-F238E27FC236}">
                <a16:creationId xmlns:a16="http://schemas.microsoft.com/office/drawing/2014/main" id="{3A83AE92-101F-4BB5-8488-C8F7DB008E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21668">
            <a:off x="4977808" y="4758686"/>
            <a:ext cx="1604604" cy="1464367"/>
          </a:xfrm>
          <a:prstGeom prst="rect">
            <a:avLst/>
          </a:prstGeom>
        </p:spPr>
      </p:pic>
      <p:pic>
        <p:nvPicPr>
          <p:cNvPr id="35" name="Picture 34" descr="Shape&#10;&#10;Description automatically generated with low confidence">
            <a:extLst>
              <a:ext uri="{FF2B5EF4-FFF2-40B4-BE49-F238E27FC236}">
                <a16:creationId xmlns:a16="http://schemas.microsoft.com/office/drawing/2014/main" id="{221B9E76-92D7-4E88-A797-5A0A9CFFF1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92707">
            <a:off x="5360413" y="5144335"/>
            <a:ext cx="839393" cy="724639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197DFFB-17E0-48A4-AC63-BA0E1CB4B091}"/>
              </a:ext>
            </a:extLst>
          </p:cNvPr>
          <p:cNvSpPr txBox="1"/>
          <p:nvPr/>
        </p:nvSpPr>
        <p:spPr>
          <a:xfrm>
            <a:off x="5235493" y="528047"/>
            <a:ext cx="6102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r-HR" sz="3200" dirty="0"/>
              <a:t>PROTOKOL S ANONIMNOŠĆU</a:t>
            </a:r>
            <a:endParaRPr lang="hr-HR" sz="1600" dirty="0"/>
          </a:p>
        </p:txBody>
      </p:sp>
    </p:spTree>
    <p:extLst>
      <p:ext uri="{BB962C8B-B14F-4D97-AF65-F5344CB8AC3E}">
        <p14:creationId xmlns:p14="http://schemas.microsoft.com/office/powerpoint/2010/main" val="418532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4815F-20AA-42F8-9740-A9A678309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07500"/>
            <a:ext cx="9905998" cy="1478570"/>
          </a:xfrm>
        </p:spPr>
        <p:txBody>
          <a:bodyPr/>
          <a:lstStyle/>
          <a:p>
            <a:r>
              <a:rPr lang="hr-HR" dirty="0"/>
              <a:t>Protokol s anonimnošću</a:t>
            </a:r>
          </a:p>
        </p:txBody>
      </p:sp>
      <p:pic>
        <p:nvPicPr>
          <p:cNvPr id="4" name="Rezervirano mjesto sadržaja 8">
            <a:extLst>
              <a:ext uri="{FF2B5EF4-FFF2-40B4-BE49-F238E27FC236}">
                <a16:creationId xmlns:a16="http://schemas.microsoft.com/office/drawing/2014/main" id="{E9DD5F9F-01AC-4E96-9FF3-163CA21CB6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209800"/>
            <a:ext cx="2438400" cy="2438400"/>
          </a:xfr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909E4806-7D8D-499E-9578-3629FEFD7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21668">
            <a:off x="3405296" y="2368103"/>
            <a:ext cx="2668540" cy="2435319"/>
          </a:xfrm>
          <a:prstGeom prst="rect">
            <a:avLst/>
          </a:prstGeom>
        </p:spPr>
      </p:pic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CE0310B8-AE89-4134-85A7-4032784676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704" y="2938415"/>
            <a:ext cx="1499723" cy="129469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EFF8F26-0FB0-4F27-AE04-A9DE97CB61B3}"/>
              </a:ext>
            </a:extLst>
          </p:cNvPr>
          <p:cNvSpPr txBox="1">
            <a:spLocks/>
          </p:cNvSpPr>
          <p:nvPr/>
        </p:nvSpPr>
        <p:spPr>
          <a:xfrm>
            <a:off x="6251802" y="1954674"/>
            <a:ext cx="5238443" cy="3011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hr-HR" cap="none" dirty="0"/>
              <a:t>Prva faza kupac oblikuje novčanicu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hr-HR" cap="none" dirty="0"/>
              <a:t>Druga faza kupac „prikriva” elektronički novac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hr-HR" cap="none" dirty="0"/>
              <a:t>Banka prilikom potpisivanja novčanice ne može zabilježiti serijski broj</a:t>
            </a:r>
          </a:p>
        </p:txBody>
      </p:sp>
    </p:spTree>
    <p:extLst>
      <p:ext uri="{BB962C8B-B14F-4D97-AF65-F5344CB8AC3E}">
        <p14:creationId xmlns:p14="http://schemas.microsoft.com/office/powerpoint/2010/main" val="383757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7C38-4BCE-46BA-BB41-D23785312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Konačni oblik protokola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2B30B-2C29-4CC7-876F-BD33191F1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Prethodno opisana dva protokola predstavljaju osnovu za konačni oblik</a:t>
            </a:r>
          </a:p>
          <a:p>
            <a:r>
              <a:rPr lang="hr-HR" dirty="0"/>
              <a:t>Protokoli prije napomenuti imaju nedostatak jer ne mogu otkriti prijevaru dvostruke potrošnje.</a:t>
            </a:r>
          </a:p>
        </p:txBody>
      </p:sp>
    </p:spTree>
    <p:extLst>
      <p:ext uri="{BB962C8B-B14F-4D97-AF65-F5344CB8AC3E}">
        <p14:creationId xmlns:p14="http://schemas.microsoft.com/office/powerpoint/2010/main" val="13589571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užnica">
  <a:themeElements>
    <a:clrScheme name="Kružnica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Kružnic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ružnica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</TotalTime>
  <Words>1112</Words>
  <Application>Microsoft Office PowerPoint</Application>
  <PresentationFormat>Widescreen</PresentationFormat>
  <Paragraphs>244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Courier New</vt:lpstr>
      <vt:lpstr>Tw Cen MT</vt:lpstr>
      <vt:lpstr>Wingdings</vt:lpstr>
      <vt:lpstr>Kružnica</vt:lpstr>
      <vt:lpstr>Primjena kriptografije prilikom plaćanja elektroničkim novcem</vt:lpstr>
      <vt:lpstr>Uvod</vt:lpstr>
      <vt:lpstr>Osnovni koraci plaćanja elektroničkim novcem </vt:lpstr>
      <vt:lpstr>Osnovni protokoli plaćanja elektroničkim novcem</vt:lpstr>
      <vt:lpstr>Protokol bez anonimnosti</vt:lpstr>
      <vt:lpstr>Protokol s anonimnošću</vt:lpstr>
      <vt:lpstr>PowerPoint Presentation</vt:lpstr>
      <vt:lpstr>Protokol s anonimnošću</vt:lpstr>
      <vt:lpstr>Konačni oblik protokola</vt:lpstr>
      <vt:lpstr>Konačni oblik protokola</vt:lpstr>
      <vt:lpstr>PowerPoint Presentation</vt:lpstr>
      <vt:lpstr>Konačni oblik protokola</vt:lpstr>
      <vt:lpstr>Konačni oblik protokola</vt:lpstr>
      <vt:lpstr>Konačni oblik protokola</vt:lpstr>
      <vt:lpstr>Konačni oblik protokola</vt:lpstr>
      <vt:lpstr>Konačni oblik protokola</vt:lpstr>
      <vt:lpstr>Konačni oblik protokola</vt:lpstr>
      <vt:lpstr>Konačni oblik protokola</vt:lpstr>
      <vt:lpstr>Konačni oblik protokola</vt:lpstr>
      <vt:lpstr>Konačni oblik protokola</vt:lpstr>
      <vt:lpstr>Zaštitni mehanizmi plaćanja elektroničkim novcem</vt:lpstr>
      <vt:lpstr>Mogući napadi i obrane</vt:lpstr>
      <vt:lpstr>Mogući napadi i obrane</vt:lpstr>
      <vt:lpstr>Mogući napadi i obrane</vt:lpstr>
      <vt:lpstr>Mogući napadi i obrane</vt:lpstr>
      <vt:lpstr>Mogući napadi i obrane</vt:lpstr>
      <vt:lpstr>Mogući napadi i obrane</vt:lpstr>
      <vt:lpstr>Mogući napadi i obrane</vt:lpstr>
      <vt:lpstr>IMPLEMENTACIJA PRIMJENE KRIPTOGRAFIJE PRILIKOM PLAĆANJA ELEKTRONIČKIM NOVCEM</vt:lpstr>
      <vt:lpstr>IMPLEMENTACIJA PRIMJENE KRIPTOGRAFIJE PRILIKOM PLAĆANJA ELEKTRONIČKIM NOVCEM</vt:lpstr>
      <vt:lpstr>IMPLEMENTACIJA PRIMJENE KRIPTOGRAFIJE PRILIKOM PLAĆANJA ELEKTRONIČKIM NOVCEM – KAKO RADI?</vt:lpstr>
      <vt:lpstr>KLIJENT.py</vt:lpstr>
      <vt:lpstr>KLIJENT.PY</vt:lpstr>
      <vt:lpstr>KLIJENT.PY</vt:lpstr>
      <vt:lpstr>KLIJENT.PY</vt:lpstr>
      <vt:lpstr>KLIJENT.PY</vt:lpstr>
      <vt:lpstr>KLIJENT.PY</vt:lpstr>
      <vt:lpstr>KLIJENT.PY</vt:lpstr>
      <vt:lpstr>BANKA.py</vt:lpstr>
      <vt:lpstr>Banka.py</vt:lpstr>
      <vt:lpstr>Banka.py</vt:lpstr>
      <vt:lpstr>TRANSAKCIJA.py</vt:lpstr>
      <vt:lpstr>Transakcija.py</vt:lpstr>
      <vt:lpstr>Ispis novčanih naloga</vt:lpstr>
      <vt:lpstr>Slijepi novČani nalozi</vt:lpstr>
      <vt:lpstr>Odslijepljeni novčani nalozi</vt:lpstr>
      <vt:lpstr>Potpisani novčani nalog</vt:lpstr>
      <vt:lpstr>Odslijepljeni potpisani novčani nalog</vt:lpstr>
      <vt:lpstr>LITERATURA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Primjena kriptografije prilikom plaćanja elektroničkim novcem</dc:title>
  <dc:creator>Marijan Brčina</dc:creator>
  <cp:lastModifiedBy>Dino Gazić</cp:lastModifiedBy>
  <cp:revision>11</cp:revision>
  <dcterms:created xsi:type="dcterms:W3CDTF">2022-04-06T16:30:47Z</dcterms:created>
  <dcterms:modified xsi:type="dcterms:W3CDTF">2022-04-13T22:42:36Z</dcterms:modified>
</cp:coreProperties>
</file>

<file path=docProps/thumbnail.jpeg>
</file>